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4" r:id="rId4"/>
    <p:sldId id="260" r:id="rId5"/>
    <p:sldId id="261" r:id="rId6"/>
    <p:sldId id="265" r:id="rId7"/>
    <p:sldId id="266" r:id="rId8"/>
    <p:sldId id="263" r:id="rId9"/>
    <p:sldId id="275" r:id="rId10"/>
    <p:sldId id="274" r:id="rId11"/>
    <p:sldId id="276" r:id="rId12"/>
    <p:sldId id="268" r:id="rId13"/>
    <p:sldId id="273" r:id="rId14"/>
    <p:sldId id="269" r:id="rId15"/>
    <p:sldId id="270" r:id="rId16"/>
    <p:sldId id="277" r:id="rId17"/>
    <p:sldId id="278" r:id="rId18"/>
    <p:sldId id="279" r:id="rId19"/>
    <p:sldId id="280" r:id="rId20"/>
    <p:sldId id="300" r:id="rId21"/>
    <p:sldId id="299" r:id="rId22"/>
    <p:sldId id="290" r:id="rId23"/>
    <p:sldId id="286" r:id="rId24"/>
    <p:sldId id="296" r:id="rId25"/>
    <p:sldId id="288" r:id="rId26"/>
    <p:sldId id="294" r:id="rId27"/>
    <p:sldId id="293" r:id="rId28"/>
    <p:sldId id="292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Στυλ με θέμα 2 - Έμφαση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Στυλ με θέμα 2 - Έμφαση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63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6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83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94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0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09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43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67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9BFA-54FF-4900-9C6D-7230628497C7}" type="datetimeFigureOut">
              <a:rPr lang="el-GR" smtClean="0"/>
              <a:t>17/1/2016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674C-40EA-4B76-A87D-CDF66809C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.bp.blogspot.com/-YyzNQ-1gsuY/TVvSFkUZDrI/AAAAAAAABxM/IUr1i3NvwAU/s1600/7-panagia-icoana-noilor-martiri-00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.bp.blogspot.com/-vaYkWOBueQI/TVvRP3JXyPI/AAAAAAAABxA/dtGhw9S1u_4/s1600/valeriu-gafencu-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4.bp.blogspot.com/-Fe_6jkA8lik/TVvR_A7cM6I/AAAAAAAABxI/iWBtyKuseYw/s1600/valeriu-gafencu+5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.bp.blogspot.com/-IHQSc5BBWG8/TVvSJaar8rI/AAAAAAAABxQ/qy7J2kN-uzs/s1600/valeriu-gafencu+3jpg+ca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s://antexoume.files.wordpress.com/2014/07/204e2-alexanderschmorell1.jpg?w=66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emptousia.gr/2012/07/%ce%b1%ce%bb%ce%b5%ce%be%ce%ac%ce%bd%cf%84%ce%b5%cf%81-%cf%83%ce%bc%ce%bf%cf%81%ce%ad%ce%bb-%ce%bf-%ce%b1%ce%bd%cf%84%ce%b9%ce%bd%ce%b1%ce%b6%ce%b9%cf%83%cf%84%ce%ae%cf%82-%ce%bd%ce%b5%ce%bf%ce%bc/hp-photosmart-720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ntexoume.files.wordpress.com/2014/07/0b44e-untitled1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antexoume.files.wordpress.com/2014/07/d0d08-scholl14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vaYkWOBueQI/TVvRP3JXyPI/AAAAAAAABxA/dtGhw9S1u_4/s1600/valeriu-gafencu-1.jpg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texoume.files.wordpress.com/2014/07/a9a54-k.gi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iakonima.wpengine.netdna-cdn.com/wp-content/uploads/2010/02/valerios-gafenkou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468052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48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305798"/>
              </p:ext>
            </p:extLst>
          </p:nvPr>
        </p:nvGraphicFramePr>
        <p:xfrm>
          <a:off x="457200" y="620688"/>
          <a:ext cx="8229600" cy="6065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4760"/>
                <a:gridCol w="4474840"/>
              </a:tblGrid>
              <a:tr h="5795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Στις φυλακές βίωσε την Χάρη του Θεού σε τέτοιο βαθμό, που ομολογούσε συνέχεια ότι ήταν ο πιο ευτυχισμένος άνθρωπος του κόσμου.</a:t>
                      </a:r>
                      <a:endParaRPr lang="el-GR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Κάποτε στη φυλακή αξιώθηκε να τον επισκεφθεί η Παναγία. Τον ενθάρρυνε λέγοντας να μη φοβάται και να μην αμφιβάλλει.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 descr="http://1.bp.blogspot.com/-YyzNQ-1gsuY/TVvSFkUZDrI/AAAAAAAABxM/IUr1i3NvwAU/s320/7-panagia-icoana-noilor-martiri-00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96044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82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63887"/>
              </p:ext>
            </p:extLst>
          </p:nvPr>
        </p:nvGraphicFramePr>
        <p:xfrm>
          <a:off x="457200" y="548680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7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Έλεγε: «Οι άνθρωποι έχασαν και το μέτρο και το σκοπό γιατί η ψυχή τους είναι χωρίς Θεό. Χρειάζεται τρέλα για τον Χριστό….»</a:t>
                      </a:r>
                    </a:p>
                    <a:p>
                      <a:endParaRPr lang="el-GR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Μια μέρα ανέφερε με τόλμη στον πιο σκληρό φύλακα , τα λόγια του Χριστού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3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για τη μοιχαλίδα . Τον επηρέασε κι αυτός περιόρισε τις ποινές. 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 descr="http://2.bp.blogspot.com/-vaYkWOBueQI/TVvRP3JXyPI/AAAAAAAABxA/dtGhw9S1u_4/s320/valeriu-gafencu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09634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0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chemeClr val="tx2"/>
                </a:solidFill>
              </a:rPr>
              <a:t>Αν και φυματικός </a:t>
            </a:r>
            <a:r>
              <a:rPr lang="el-GR" b="1" dirty="0" smtClean="0">
                <a:solidFill>
                  <a:schemeClr val="tx2"/>
                </a:solidFill>
              </a:rPr>
              <a:t>είχε </a:t>
            </a:r>
            <a:r>
              <a:rPr lang="el-GR" b="1" dirty="0">
                <a:solidFill>
                  <a:schemeClr val="tx2"/>
                </a:solidFill>
              </a:rPr>
              <a:t>γίνει το λιμάνι </a:t>
            </a:r>
            <a:r>
              <a:rPr lang="el-GR" b="1" dirty="0" smtClean="0">
                <a:solidFill>
                  <a:schemeClr val="tx2"/>
                </a:solidFill>
              </a:rPr>
              <a:t>των </a:t>
            </a:r>
            <a:r>
              <a:rPr lang="el-GR" b="1" dirty="0">
                <a:solidFill>
                  <a:schemeClr val="tx2"/>
                </a:solidFill>
              </a:rPr>
              <a:t>συγκρατουμένων του . </a:t>
            </a:r>
          </a:p>
          <a:p>
            <a:pPr marL="0" indent="0" algn="just">
              <a:buNone/>
            </a:pPr>
            <a:r>
              <a:rPr lang="el-GR" b="1" dirty="0">
                <a:solidFill>
                  <a:schemeClr val="tx2"/>
                </a:solidFill>
              </a:rPr>
              <a:t>Τους έμαθε να  </a:t>
            </a:r>
            <a:r>
              <a:rPr lang="el-GR" b="1" dirty="0" err="1">
                <a:solidFill>
                  <a:schemeClr val="tx2"/>
                </a:solidFill>
              </a:rPr>
              <a:t>καλιεργούν</a:t>
            </a:r>
            <a:r>
              <a:rPr lang="el-GR" b="1" dirty="0">
                <a:solidFill>
                  <a:schemeClr val="tx2"/>
                </a:solidFill>
              </a:rPr>
              <a:t> την  αγάπη και τη θυσία και να βοηθούν τους  άρρωστους. </a:t>
            </a:r>
          </a:p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Όταν </a:t>
            </a:r>
            <a:r>
              <a:rPr lang="el-GR" b="1" dirty="0">
                <a:solidFill>
                  <a:schemeClr val="tx2"/>
                </a:solidFill>
              </a:rPr>
              <a:t>οι φυλακισμένοι </a:t>
            </a:r>
            <a:r>
              <a:rPr lang="el-GR" b="1" dirty="0" smtClean="0">
                <a:solidFill>
                  <a:schemeClr val="tx2"/>
                </a:solidFill>
              </a:rPr>
              <a:t>στην απομόνωση διαφωνούσαν </a:t>
            </a:r>
            <a:r>
              <a:rPr lang="el-GR" b="1" dirty="0">
                <a:solidFill>
                  <a:schemeClr val="tx2"/>
                </a:solidFill>
              </a:rPr>
              <a:t>για το λιγοστό ζυμαράκι τους , ο Βαλέριος στεκόταν τελευταίος κι έπαιρνε το μικρότερο κομμάτι. </a:t>
            </a:r>
          </a:p>
        </p:txBody>
      </p:sp>
    </p:spTree>
    <p:extLst>
      <p:ext uri="{BB962C8B-B14F-4D97-AF65-F5344CB8AC3E}">
        <p14:creationId xmlns:p14="http://schemas.microsoft.com/office/powerpoint/2010/main" val="215297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Γνωρίζοντας </a:t>
            </a:r>
            <a:r>
              <a:rPr lang="el-GR" b="1" dirty="0">
                <a:solidFill>
                  <a:schemeClr val="tx2"/>
                </a:solidFill>
              </a:rPr>
              <a:t>το πότε θα πεθάνει, όλοι οι συγκρατούμενοί του πέρασαν για να τον αποχαιρετήσουν. Τη 18η Φεβρουαρίου 1952 , μετά από εξομολόγηση και Θ. κοινωνία , ο Βαλέριος παρέδωσε την ψυχή του στο Θεό.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http://4.bp.blogspot.com/-Fe_6jkA8lik/TVvR_A7cM6I/AAAAAAAABxI/iWBtyKuseYw/s320/valeriu-gafencu+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808311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31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Μας έδειξε στην πράξη πως ένας άγιος αποδέχεται πλήρως τους άλλους , </a:t>
            </a:r>
            <a:r>
              <a:rPr lang="el-GR" b="1" dirty="0">
                <a:solidFill>
                  <a:schemeClr val="tx2"/>
                </a:solidFill>
              </a:rPr>
              <a:t>χωρίς να προσμετρά την ομορφιά ή την ασχήμια τους , την καλοσύνη ή την κακία τους , τη σοφία ή την άγνοιά τους . </a:t>
            </a:r>
            <a:r>
              <a:rPr lang="el-GR" b="1" dirty="0" smtClean="0">
                <a:solidFill>
                  <a:schemeClr val="tx2"/>
                </a:solidFill>
              </a:rPr>
              <a:t>Γινόταν πόλος έλξης γιατί αγκάλιαζε </a:t>
            </a:r>
            <a:r>
              <a:rPr lang="el-GR" b="1" dirty="0">
                <a:solidFill>
                  <a:schemeClr val="tx2"/>
                </a:solidFill>
              </a:rPr>
              <a:t>με </a:t>
            </a:r>
            <a:r>
              <a:rPr lang="el-GR" b="1" dirty="0" smtClean="0">
                <a:solidFill>
                  <a:schemeClr val="tx2"/>
                </a:solidFill>
              </a:rPr>
              <a:t>γνησιότητα </a:t>
            </a:r>
            <a:r>
              <a:rPr lang="el-GR" b="1" dirty="0">
                <a:solidFill>
                  <a:schemeClr val="tx2"/>
                </a:solidFill>
              </a:rPr>
              <a:t>και </a:t>
            </a:r>
            <a:r>
              <a:rPr lang="el-GR" b="1" dirty="0" smtClean="0">
                <a:solidFill>
                  <a:schemeClr val="tx2"/>
                </a:solidFill>
              </a:rPr>
              <a:t>αγάπη , μυστικά , τα πάντα . </a:t>
            </a:r>
            <a:endParaRPr lang="el-G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http://1.bp.blogspot.com/-IHQSc5BBWG8/TVvSJaar8rI/AAAAAAAABxQ/qy7J2kN-uzs/s1600/valeriu-gafencu+3jpg+ca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71" y="3861048"/>
            <a:ext cx="367240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12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cap="all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l-GR" sz="3600" b="1" cap="all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3600" b="1" cap="all" dirty="0" smtClean="0">
                <a:solidFill>
                  <a:schemeClr val="bg1">
                    <a:lumMod val="95000"/>
                  </a:schemeClr>
                </a:solidFill>
              </a:rPr>
              <a:t>Γ) Η ΑΓΙΑ </a:t>
            </a:r>
            <a:r>
              <a:rPr lang="el-GR" sz="3600" b="1" cap="all" dirty="0">
                <a:solidFill>
                  <a:schemeClr val="bg1">
                    <a:lumMod val="95000"/>
                  </a:schemeClr>
                </a:solidFill>
              </a:rPr>
              <a:t>ΝΤΑΝΙΕΛΛΑ Η ΡΟΥΜΑΝΑ [</a:t>
            </a:r>
            <a:r>
              <a:rPr lang="el-GR" sz="3600" b="1" cap="all" dirty="0" smtClean="0">
                <a:solidFill>
                  <a:schemeClr val="bg1">
                    <a:lumMod val="95000"/>
                  </a:schemeClr>
                </a:solidFill>
              </a:rPr>
              <a:t>1967-2004]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0 - Εικόνα" descr="!!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1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Η </a:t>
            </a:r>
            <a:r>
              <a:rPr lang="el-GR" b="1" dirty="0">
                <a:solidFill>
                  <a:schemeClr val="tx2"/>
                </a:solidFill>
              </a:rPr>
              <a:t>Αγία </a:t>
            </a:r>
            <a:r>
              <a:rPr lang="el-GR" b="1" dirty="0" err="1">
                <a:solidFill>
                  <a:schemeClr val="tx2"/>
                </a:solidFill>
              </a:rPr>
              <a:t>Ντανιέλα</a:t>
            </a:r>
            <a:r>
              <a:rPr lang="el-GR" b="1" dirty="0">
                <a:solidFill>
                  <a:schemeClr val="tx2"/>
                </a:solidFill>
              </a:rPr>
              <a:t> γεννήθηκε το 1967 στην </a:t>
            </a:r>
            <a:r>
              <a:rPr lang="el-GR" b="1" dirty="0" smtClean="0">
                <a:solidFill>
                  <a:schemeClr val="tx2"/>
                </a:solidFill>
              </a:rPr>
              <a:t>Ρουμανία. Νοιαζόταν για τους </a:t>
            </a:r>
            <a:r>
              <a:rPr lang="el-GR" b="1" dirty="0">
                <a:solidFill>
                  <a:schemeClr val="tx2"/>
                </a:solidFill>
              </a:rPr>
              <a:t>άλλους  χωρίς </a:t>
            </a:r>
            <a:r>
              <a:rPr lang="el-GR" b="1" dirty="0" smtClean="0">
                <a:solidFill>
                  <a:schemeClr val="tx2"/>
                </a:solidFill>
              </a:rPr>
              <a:t>αντάλλαγμα κι αγαπούσε τη ζωή κοντά </a:t>
            </a:r>
            <a:r>
              <a:rPr lang="el-GR" b="1" dirty="0">
                <a:solidFill>
                  <a:schemeClr val="tx2"/>
                </a:solidFill>
              </a:rPr>
              <a:t>στον </a:t>
            </a:r>
            <a:r>
              <a:rPr lang="el-GR" b="1" dirty="0" smtClean="0">
                <a:solidFill>
                  <a:schemeClr val="tx2"/>
                </a:solidFill>
              </a:rPr>
              <a:t>Θεό. Ο </a:t>
            </a:r>
            <a:r>
              <a:rPr lang="el-GR" b="1" dirty="0">
                <a:solidFill>
                  <a:schemeClr val="tx2"/>
                </a:solidFill>
              </a:rPr>
              <a:t>πατέρας </a:t>
            </a:r>
            <a:r>
              <a:rPr lang="el-GR" b="1" dirty="0" smtClean="0">
                <a:solidFill>
                  <a:schemeClr val="tx2"/>
                </a:solidFill>
              </a:rPr>
              <a:t>της </a:t>
            </a:r>
            <a:r>
              <a:rPr lang="el-GR" b="1" dirty="0">
                <a:solidFill>
                  <a:schemeClr val="tx2"/>
                </a:solidFill>
              </a:rPr>
              <a:t>γιατρός</a:t>
            </a:r>
            <a:r>
              <a:rPr lang="el-GR" b="1" dirty="0" smtClean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,</a:t>
            </a:r>
            <a:r>
              <a:rPr lang="el-GR" b="1" dirty="0" smtClean="0">
                <a:solidFill>
                  <a:schemeClr val="tx2"/>
                </a:solidFill>
              </a:rPr>
              <a:t> εκ πεποιθήσεως άθεος , την </a:t>
            </a:r>
            <a:r>
              <a:rPr lang="el-GR" b="1" dirty="0">
                <a:solidFill>
                  <a:schemeClr val="tx2"/>
                </a:solidFill>
              </a:rPr>
              <a:t>μάλωνε </a:t>
            </a:r>
            <a:r>
              <a:rPr lang="el-GR" b="1" dirty="0" smtClean="0">
                <a:solidFill>
                  <a:schemeClr val="tx2"/>
                </a:solidFill>
              </a:rPr>
              <a:t>σκληρά. </a:t>
            </a:r>
            <a:r>
              <a:rPr lang="el-GR" b="1" dirty="0" err="1" smtClean="0">
                <a:solidFill>
                  <a:schemeClr val="tx2"/>
                </a:solidFill>
              </a:rPr>
              <a:t>Γι’αυτό</a:t>
            </a:r>
            <a:r>
              <a:rPr lang="el-GR" b="1" dirty="0" smtClean="0">
                <a:solidFill>
                  <a:schemeClr val="tx2"/>
                </a:solidFill>
              </a:rPr>
              <a:t> κατέφευγε σ’ ένα μοναστήρι αλλά την έφερνε βίαια πίσω. 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9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Τη χτυπούσε μέχρι λιποθυμίας . Κατέστρεφε τις εικόνες της και πετούσε το σταυρό της στα σκουπίδια . Αντιστεκόμενη του έλεγε : </a:t>
            </a:r>
            <a:r>
              <a:rPr lang="el-GR" b="1" dirty="0">
                <a:solidFill>
                  <a:schemeClr val="tx2"/>
                </a:solidFill>
              </a:rPr>
              <a:t>"Καλά μου τα πήρες όλα αλλά την ψυχή δε μπορείς να μου την πάρεις</a:t>
            </a:r>
            <a:r>
              <a:rPr lang="el-GR" b="1" dirty="0" smtClean="0">
                <a:solidFill>
                  <a:schemeClr val="tx2"/>
                </a:solidFill>
              </a:rPr>
              <a:t>" </a:t>
            </a:r>
            <a:r>
              <a:rPr lang="el-GR" b="1" dirty="0">
                <a:solidFill>
                  <a:schemeClr val="tx2"/>
                </a:solidFill>
              </a:rPr>
              <a:t>. </a:t>
            </a:r>
            <a:r>
              <a:rPr lang="el-GR" b="1" dirty="0" smtClean="0">
                <a:solidFill>
                  <a:schemeClr val="tx2"/>
                </a:solidFill>
              </a:rPr>
              <a:t>     </a:t>
            </a:r>
            <a:endParaRPr lang="el-GR" b="1" dirty="0">
              <a:solidFill>
                <a:schemeClr val="tx2"/>
              </a:solidFill>
            </a:endParaRPr>
          </a:p>
        </p:txBody>
      </p:sp>
      <p:pic>
        <p:nvPicPr>
          <p:cNvPr id="4" name="Εικόνα 3" descr="http://vatopaidi.files.wordpress.com/2009/10/sf-daniel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2448272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90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chemeClr val="tx2"/>
                </a:solidFill>
              </a:rPr>
              <a:t>Με τη βοήθεια </a:t>
            </a:r>
            <a:r>
              <a:rPr lang="el-GR" b="1" dirty="0" smtClean="0">
                <a:solidFill>
                  <a:schemeClr val="tx2"/>
                </a:solidFill>
              </a:rPr>
              <a:t>συναδέλφων </a:t>
            </a:r>
            <a:r>
              <a:rPr lang="el-GR" b="1" dirty="0">
                <a:solidFill>
                  <a:schemeClr val="tx2"/>
                </a:solidFill>
              </a:rPr>
              <a:t>γιατρών, </a:t>
            </a:r>
            <a:r>
              <a:rPr lang="el-GR" b="1" dirty="0" smtClean="0">
                <a:solidFill>
                  <a:schemeClr val="tx2"/>
                </a:solidFill>
              </a:rPr>
              <a:t>της έβγαλε  </a:t>
            </a:r>
            <a:r>
              <a:rPr lang="el-GR" b="1" dirty="0">
                <a:solidFill>
                  <a:schemeClr val="tx2"/>
                </a:solidFill>
              </a:rPr>
              <a:t>διάγνωση </a:t>
            </a:r>
            <a:r>
              <a:rPr lang="el-GR" b="1" dirty="0" smtClean="0">
                <a:solidFill>
                  <a:schemeClr val="tx2"/>
                </a:solidFill>
              </a:rPr>
              <a:t>«παρανοϊκή </a:t>
            </a:r>
            <a:r>
              <a:rPr lang="el-GR" b="1" dirty="0">
                <a:solidFill>
                  <a:schemeClr val="tx2"/>
                </a:solidFill>
              </a:rPr>
              <a:t>σχιζοφρένεια </a:t>
            </a:r>
            <a:r>
              <a:rPr lang="el-GR" b="1" dirty="0" smtClean="0">
                <a:solidFill>
                  <a:schemeClr val="tx2"/>
                </a:solidFill>
              </a:rPr>
              <a:t>με </a:t>
            </a:r>
            <a:r>
              <a:rPr lang="el-GR" b="1" dirty="0">
                <a:solidFill>
                  <a:schemeClr val="tx2"/>
                </a:solidFill>
              </a:rPr>
              <a:t>μυστικιστικό </a:t>
            </a:r>
            <a:r>
              <a:rPr lang="el-GR" b="1" dirty="0" smtClean="0">
                <a:solidFill>
                  <a:schemeClr val="tx2"/>
                </a:solidFill>
              </a:rPr>
              <a:t>ντελίριο» . Με </a:t>
            </a:r>
            <a:r>
              <a:rPr lang="el-GR" b="1" dirty="0">
                <a:solidFill>
                  <a:schemeClr val="tx2"/>
                </a:solidFill>
              </a:rPr>
              <a:t>σωληνάκια στη </a:t>
            </a:r>
            <a:r>
              <a:rPr lang="el-GR" b="1" dirty="0" smtClean="0">
                <a:solidFill>
                  <a:schemeClr val="tx2"/>
                </a:solidFill>
              </a:rPr>
              <a:t>μύτη και με φάρμακα "για </a:t>
            </a:r>
            <a:r>
              <a:rPr lang="el-GR" b="1" dirty="0">
                <a:solidFill>
                  <a:schemeClr val="tx2"/>
                </a:solidFill>
              </a:rPr>
              <a:t>να </a:t>
            </a:r>
            <a:r>
              <a:rPr lang="el-GR" b="1" dirty="0" smtClean="0">
                <a:solidFill>
                  <a:schemeClr val="tx2"/>
                </a:solidFill>
              </a:rPr>
              <a:t>ησυχάζει", για δυο χρόνια ήταν σχεδόν </a:t>
            </a:r>
            <a:r>
              <a:rPr lang="el-GR" b="1" dirty="0">
                <a:solidFill>
                  <a:schemeClr val="tx2"/>
                </a:solidFill>
              </a:rPr>
              <a:t>πάντα αναίσθητη </a:t>
            </a:r>
            <a:r>
              <a:rPr lang="el-GR" b="1" dirty="0" smtClean="0">
                <a:solidFill>
                  <a:schemeClr val="tx2"/>
                </a:solidFill>
              </a:rPr>
              <a:t>. Η </a:t>
            </a:r>
            <a:r>
              <a:rPr lang="el-GR" b="1" dirty="0">
                <a:solidFill>
                  <a:schemeClr val="tx2"/>
                </a:solidFill>
              </a:rPr>
              <a:t>ακινησία </a:t>
            </a:r>
            <a:r>
              <a:rPr lang="el-GR" b="1" dirty="0" smtClean="0">
                <a:solidFill>
                  <a:schemeClr val="tx2"/>
                </a:solidFill>
              </a:rPr>
              <a:t>και </a:t>
            </a:r>
            <a:r>
              <a:rPr lang="el-GR" b="1" dirty="0">
                <a:solidFill>
                  <a:schemeClr val="tx2"/>
                </a:solidFill>
              </a:rPr>
              <a:t>τα </a:t>
            </a:r>
            <a:r>
              <a:rPr lang="el-GR" b="1" dirty="0" smtClean="0">
                <a:solidFill>
                  <a:schemeClr val="tx2"/>
                </a:solidFill>
              </a:rPr>
              <a:t>ψυχοφάρμακα προκάλεσαν </a:t>
            </a:r>
            <a:r>
              <a:rPr lang="el-GR" b="1" dirty="0">
                <a:solidFill>
                  <a:schemeClr val="tx2"/>
                </a:solidFill>
              </a:rPr>
              <a:t>παράλυση και απόφραξη του αυλού του εντέρου 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63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Έτσι </a:t>
            </a:r>
            <a:r>
              <a:rPr lang="el-GR" b="1" dirty="0">
                <a:solidFill>
                  <a:schemeClr val="tx2"/>
                </a:solidFill>
              </a:rPr>
              <a:t>βασανισμένη πέθανε την </a:t>
            </a:r>
            <a:r>
              <a:rPr lang="el-GR" b="1" dirty="0" smtClean="0">
                <a:solidFill>
                  <a:schemeClr val="tx2"/>
                </a:solidFill>
              </a:rPr>
              <a:t>Μεγάλη Τρίτη </a:t>
            </a:r>
            <a:r>
              <a:rPr lang="el-GR" b="1" dirty="0">
                <a:solidFill>
                  <a:schemeClr val="tx2"/>
                </a:solidFill>
              </a:rPr>
              <a:t>6 Απριλίου 2004</a:t>
            </a:r>
            <a:r>
              <a:rPr lang="el-GR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l-GR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Αμέσως μετά άρχισε να θαυματουργεί .</a:t>
            </a:r>
          </a:p>
          <a:p>
            <a:pPr marL="0" indent="0" algn="just"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Το </a:t>
            </a:r>
            <a:r>
              <a:rPr lang="el-GR" b="1" dirty="0">
                <a:solidFill>
                  <a:schemeClr val="tx2"/>
                </a:solidFill>
              </a:rPr>
              <a:t>πρώτο θαύμα έγινε </a:t>
            </a:r>
            <a:r>
              <a:rPr lang="el-GR" b="1" dirty="0" smtClean="0">
                <a:solidFill>
                  <a:schemeClr val="tx2"/>
                </a:solidFill>
              </a:rPr>
              <a:t>στον τάφο της την </a:t>
            </a:r>
            <a:r>
              <a:rPr lang="el-GR" b="1" dirty="0">
                <a:solidFill>
                  <a:schemeClr val="tx2"/>
                </a:solidFill>
              </a:rPr>
              <a:t>Τετάρτη 12 Μαΐου </a:t>
            </a:r>
            <a:r>
              <a:rPr lang="el-GR" b="1" dirty="0" smtClean="0">
                <a:solidFill>
                  <a:schemeClr val="tx2"/>
                </a:solidFill>
              </a:rPr>
              <a:t>2004,θεραπεύοντας ένα </a:t>
            </a:r>
            <a:r>
              <a:rPr lang="el-GR" b="1" dirty="0">
                <a:solidFill>
                  <a:schemeClr val="tx2"/>
                </a:solidFill>
              </a:rPr>
              <a:t>νέο που επί 8 χρόνια έπασχε από την ίδια </a:t>
            </a:r>
            <a:r>
              <a:rPr lang="el-GR" b="1" dirty="0" smtClean="0">
                <a:solidFill>
                  <a:schemeClr val="tx2"/>
                </a:solidFill>
              </a:rPr>
              <a:t>με αυτήν </a:t>
            </a:r>
            <a:r>
              <a:rPr lang="el-GR" b="1" dirty="0">
                <a:solidFill>
                  <a:schemeClr val="tx2"/>
                </a:solidFill>
              </a:rPr>
              <a:t>ασθένεια. </a:t>
            </a:r>
          </a:p>
        </p:txBody>
      </p:sp>
    </p:spTree>
    <p:extLst>
      <p:ext uri="{BB962C8B-B14F-4D97-AF65-F5344CB8AC3E}">
        <p14:creationId xmlns:p14="http://schemas.microsoft.com/office/powerpoint/2010/main" val="4332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l-GR" sz="2800" b="1" baseline="30000" dirty="0" smtClean="0">
                <a:solidFill>
                  <a:schemeClr val="bg1">
                    <a:lumMod val="95000"/>
                  </a:schemeClr>
                </a:solidFill>
              </a:rPr>
              <a:t>ο</a:t>
            </a:r>
            <a: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  <a:t> ΓΕΛ ΛΑΜΙΑΣ ~ ΤΑΞΗ Α4</a:t>
            </a:r>
            <a:b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  <a:t>Σχολικό έτος 2015-2016</a:t>
            </a:r>
            <a:endParaRPr lang="el-G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Α΄ΟΜΑΔΑ                                Β΄ΟΜΑΔΑ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Πιπέρα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Χριστίνα    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Σκαραφίγκας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Βασίλης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Σιαφάκα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Βασιλική       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Ρένιος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Γιώργος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Πολύζου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Ευαγγελία                    Πετεινός Άρης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Παπαμίχος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Ηλίας          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Ποτσάι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Τέντι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Τσαγανός Σπύρος                  Σκούρας Ευάγγελος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Γ΄ΟΜΑΔΑ                                 Δ΄ΟΜΑΔΑ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Ρεντίφη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Αμαλία    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Σωτηροπούλου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Μαρία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Παπαμίχου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Μαρία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Σωτηροπούλου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Βασιλική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Σούρδα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Παναγιώτα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Παπαματθαίου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Γεωργία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Ρεντίφη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Χριστίνα                       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Πίτσρι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Ελένη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Σακκά Φωτεινή               </a:t>
            </a:r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(Υπεύθυνη Καθηγήτρια </a:t>
            </a:r>
            <a:r>
              <a:rPr lang="el-GR" sz="1400" b="1" dirty="0" err="1" smtClean="0">
                <a:solidFill>
                  <a:schemeClr val="accent1">
                    <a:lumMod val="75000"/>
                  </a:schemeClr>
                </a:solidFill>
              </a:rPr>
              <a:t>Κατσούλη</a:t>
            </a:r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 Αλεξάνδρα)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4630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chemeClr val="tx2"/>
                </a:solidFill>
              </a:rPr>
              <a:t>Το </a:t>
            </a:r>
            <a:r>
              <a:rPr lang="el-GR" b="1" dirty="0">
                <a:solidFill>
                  <a:schemeClr val="tx2"/>
                </a:solidFill>
              </a:rPr>
              <a:t>2004 έκανε καλά έναν φοιτητή που έπασχε από μια ασθένεια των αγγείων. </a:t>
            </a:r>
            <a:endParaRPr lang="el-G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chemeClr val="tx2"/>
                </a:solidFill>
              </a:rPr>
              <a:t> </a:t>
            </a:r>
            <a:endParaRPr lang="el-G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chemeClr val="tx2"/>
                </a:solidFill>
              </a:rPr>
              <a:t>Το  </a:t>
            </a:r>
            <a:r>
              <a:rPr lang="el-GR" b="1" dirty="0">
                <a:solidFill>
                  <a:schemeClr val="tx2"/>
                </a:solidFill>
              </a:rPr>
              <a:t>2005 έναν νεαρό που είχε </a:t>
            </a:r>
            <a:r>
              <a:rPr lang="el-GR" b="1" dirty="0" smtClean="0">
                <a:solidFill>
                  <a:schemeClr val="tx2"/>
                </a:solidFill>
              </a:rPr>
              <a:t>κρίση σκωληκοειδίτιδας.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tx2"/>
                </a:solidFill>
              </a:rPr>
              <a:t>Ακολούθησαν πολλά ακόμη.</a:t>
            </a:r>
          </a:p>
          <a:p>
            <a:pPr marL="0" indent="0"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tx2"/>
                </a:solidFill>
              </a:rPr>
              <a:t>Ο θάνατος δεν τη σταμάτησε να «παρέχει χαρίσματα» στους άλλους.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347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836988"/>
              </p:ext>
            </p:extLst>
          </p:nvPr>
        </p:nvGraphicFramePr>
        <p:xfrm>
          <a:off x="457200" y="332656"/>
          <a:ext cx="8229600" cy="6170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170697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 Αγία </a:t>
                      </a:r>
                      <a:r>
                        <a:rPr kumimoji="0" lang="el-GR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Ντανιέλα</a:t>
                      </a:r>
                      <a:r>
                        <a:rPr kumimoji="0" lang="el-G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ήταν ένα εκλεκτό λουλούδι  που άνθισε στην Ρουμανία. Περιφρονήθηκε  και απορρίφθηκε η ανθρώπινη υπόστασή της. Όμως με την αγάπη της  απέδειξε πως ξεπερασμένη είναι η βία και η ανελευθερία κι όχι ο δρόμος της αγιότητας.</a:t>
                      </a:r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1" y="908720"/>
            <a:ext cx="34680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4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  <a:t>Δ) Ο ΑΓΙΟΣ ΑΛΕΞΑΝΔΡΟΣ ΣΜΟΡΕΛΛ – Ο ΑΝΤΙΝΑΖΙΣΤΗΣ ΜΑΡΤΥΡΑΣ [1917 – 1943]</a:t>
            </a:r>
            <a:endParaRPr lang="el-GR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Ο Αλέξανδρος </a:t>
            </a:r>
            <a:r>
              <a:rPr lang="el-GR" sz="2800" b="1" dirty="0" err="1">
                <a:solidFill>
                  <a:schemeClr val="tx2"/>
                </a:solidFill>
              </a:rPr>
              <a:t>Σμορέλλ</a:t>
            </a:r>
            <a:r>
              <a:rPr lang="el-GR" sz="2800" b="1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Γεννήθηκε στη Ρωσία, </a:t>
            </a:r>
            <a:r>
              <a:rPr lang="el-GR" sz="2800" b="1" dirty="0" smtClean="0">
                <a:solidFill>
                  <a:schemeClr val="tx2"/>
                </a:solidFill>
              </a:rPr>
              <a:t>                      </a:t>
            </a:r>
            <a:endParaRPr lang="el-GR" sz="28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στις 16 Σεπτεμβρίου 1917 </a:t>
            </a: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από πατέρα Γερμανό </a:t>
            </a:r>
          </a:p>
          <a:p>
            <a:pPr marL="0" indent="0">
              <a:buNone/>
            </a:pPr>
            <a:r>
              <a:rPr lang="el-GR" sz="2800" b="1" dirty="0">
                <a:solidFill>
                  <a:schemeClr val="tx2"/>
                </a:solidFill>
              </a:rPr>
              <a:t>και μητέρα </a:t>
            </a:r>
            <a:r>
              <a:rPr lang="el-GR" sz="2800" b="1" dirty="0" err="1" smtClean="0">
                <a:solidFill>
                  <a:schemeClr val="tx2"/>
                </a:solidFill>
              </a:rPr>
              <a:t>Ρωσσίδα</a:t>
            </a:r>
            <a:r>
              <a:rPr lang="el-GR" sz="2800" b="1" dirty="0">
                <a:solidFill>
                  <a:schemeClr val="tx2"/>
                </a:solidFill>
              </a:rPr>
              <a:t>.</a:t>
            </a:r>
            <a:r>
              <a:rPr lang="el-GR" sz="2800" b="1" dirty="0" smtClean="0">
                <a:solidFill>
                  <a:schemeClr val="tx2"/>
                </a:solidFill>
              </a:rPr>
              <a:t>        </a:t>
            </a:r>
          </a:p>
          <a:p>
            <a:pPr marL="0" indent="0">
              <a:buNone/>
            </a:pPr>
            <a:r>
              <a:rPr lang="el-GR" sz="2800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                                                            </a:t>
            </a:r>
            <a:r>
              <a:rPr lang="el-GR" sz="2600" b="1" dirty="0">
                <a:solidFill>
                  <a:schemeClr val="tx2"/>
                </a:solidFill>
              </a:rPr>
              <a:t>Υπήρξε φοιτητής </a:t>
            </a:r>
          </a:p>
          <a:p>
            <a:pPr marL="0" indent="0">
              <a:buNone/>
            </a:pPr>
            <a:r>
              <a:rPr lang="el-GR" sz="2600" b="1" dirty="0">
                <a:solidFill>
                  <a:schemeClr val="tx2"/>
                </a:solidFill>
              </a:rPr>
              <a:t>                                                                  </a:t>
            </a:r>
            <a:r>
              <a:rPr lang="el-GR" sz="2600" b="1" dirty="0" smtClean="0">
                <a:solidFill>
                  <a:schemeClr val="tx2"/>
                </a:solidFill>
              </a:rPr>
              <a:t>της </a:t>
            </a:r>
            <a:r>
              <a:rPr lang="el-GR" sz="2600" b="1" dirty="0">
                <a:solidFill>
                  <a:schemeClr val="tx2"/>
                </a:solidFill>
              </a:rPr>
              <a:t>Ιατρικής Σχολής</a:t>
            </a:r>
          </a:p>
          <a:p>
            <a:pPr marL="0" indent="0">
              <a:buNone/>
            </a:pPr>
            <a:r>
              <a:rPr lang="el-GR" sz="2600" b="1" dirty="0">
                <a:solidFill>
                  <a:schemeClr val="tx2"/>
                </a:solidFill>
              </a:rPr>
              <a:t>                                                                 </a:t>
            </a:r>
            <a:r>
              <a:rPr lang="el-GR" sz="2600" b="1" dirty="0" smtClean="0">
                <a:solidFill>
                  <a:schemeClr val="tx2"/>
                </a:solidFill>
              </a:rPr>
              <a:t> του </a:t>
            </a:r>
            <a:r>
              <a:rPr lang="el-GR" sz="2600" b="1" dirty="0">
                <a:solidFill>
                  <a:schemeClr val="tx2"/>
                </a:solidFill>
              </a:rPr>
              <a:t>πανεπιστημίου </a:t>
            </a:r>
          </a:p>
          <a:p>
            <a:pPr marL="0" indent="0">
              <a:buNone/>
            </a:pPr>
            <a:r>
              <a:rPr lang="el-GR" sz="2600" b="1" dirty="0">
                <a:solidFill>
                  <a:schemeClr val="tx2"/>
                </a:solidFill>
              </a:rPr>
              <a:t>                                                                    </a:t>
            </a:r>
            <a:r>
              <a:rPr lang="el-GR" sz="2600" b="1" dirty="0" smtClean="0">
                <a:solidFill>
                  <a:schemeClr val="tx2"/>
                </a:solidFill>
              </a:rPr>
              <a:t>  του </a:t>
            </a:r>
            <a:r>
              <a:rPr lang="el-GR" sz="2600" b="1" dirty="0">
                <a:solidFill>
                  <a:schemeClr val="tx2"/>
                </a:solidFill>
              </a:rPr>
              <a:t>Μονάχου.          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https://antexoume.files.wordpress.com/2014/07/204e2-alexanderschmorell1.jpg?w=66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4287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a9a54-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80" y="1916832"/>
            <a:ext cx="13716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72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           Κατά </a:t>
            </a:r>
            <a:r>
              <a:rPr lang="el-GR" sz="2800" b="1" dirty="0">
                <a:solidFill>
                  <a:schemeClr val="tx2"/>
                </a:solidFill>
              </a:rPr>
              <a:t>το 2</a:t>
            </a:r>
            <a:r>
              <a:rPr lang="el-GR" sz="2800" b="1" baseline="30000" dirty="0">
                <a:solidFill>
                  <a:schemeClr val="tx2"/>
                </a:solidFill>
              </a:rPr>
              <a:t>ο</a:t>
            </a:r>
            <a:r>
              <a:rPr lang="el-GR" sz="2800" b="1" dirty="0">
                <a:solidFill>
                  <a:schemeClr val="tx2"/>
                </a:solidFill>
              </a:rPr>
              <a:t> παγκόσμιο πόλεμο ζήτησε</a:t>
            </a: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          να </a:t>
            </a:r>
            <a:r>
              <a:rPr lang="el-GR" sz="2800" b="1" dirty="0">
                <a:solidFill>
                  <a:schemeClr val="tx2"/>
                </a:solidFill>
              </a:rPr>
              <a:t>εξαιρεθεί της στρατιωτικής θητείας </a:t>
            </a:r>
            <a:r>
              <a:rPr lang="el-GR" sz="2800" b="1" dirty="0" smtClean="0">
                <a:solidFill>
                  <a:schemeClr val="tx2"/>
                </a:solidFill>
              </a:rPr>
              <a:t>,</a:t>
            </a:r>
            <a:endParaRPr lang="el-GR" sz="28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          ως </a:t>
            </a:r>
            <a:r>
              <a:rPr lang="el-GR" sz="2800" b="1" dirty="0">
                <a:solidFill>
                  <a:schemeClr val="tx2"/>
                </a:solidFill>
              </a:rPr>
              <a:t>αντιρρησίας ορθόδοξης συνείδησης </a:t>
            </a:r>
            <a:r>
              <a:rPr lang="el-GR" sz="2800" b="1" dirty="0" smtClean="0">
                <a:solidFill>
                  <a:schemeClr val="tx2"/>
                </a:solidFill>
              </a:rPr>
              <a:t>,</a:t>
            </a:r>
            <a:endParaRPr lang="el-GR" sz="28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          για να </a:t>
            </a:r>
            <a:r>
              <a:rPr lang="el-GR" sz="2800" b="1" dirty="0">
                <a:solidFill>
                  <a:schemeClr val="tx2"/>
                </a:solidFill>
              </a:rPr>
              <a:t>μην ορκιστεί πίστη στον </a:t>
            </a:r>
            <a:r>
              <a:rPr lang="el-GR" sz="2800" b="1" dirty="0" smtClean="0">
                <a:solidFill>
                  <a:schemeClr val="tx2"/>
                </a:solidFill>
              </a:rPr>
              <a:t>Χίτλερ</a:t>
            </a:r>
            <a:r>
              <a:rPr lang="el-GR" sz="2800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l-G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Εικόνα 3" descr="488d6-whiterose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49" y="3140968"/>
            <a:ext cx="381000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2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sz="3000" b="1" dirty="0">
                <a:solidFill>
                  <a:schemeClr val="tx2"/>
                </a:solidFill>
              </a:rPr>
              <a:t>Στο πανεπιστήμιο μαζί με τον </a:t>
            </a:r>
            <a:r>
              <a:rPr lang="en-US" sz="3000" b="1" dirty="0">
                <a:solidFill>
                  <a:schemeClr val="tx2"/>
                </a:solidFill>
              </a:rPr>
              <a:t>Hans Scholl</a:t>
            </a:r>
            <a:r>
              <a:rPr lang="el-GR" sz="3000" b="1" dirty="0">
                <a:solidFill>
                  <a:schemeClr val="tx2"/>
                </a:solidFill>
              </a:rPr>
              <a:t> ίδρυσαν την οργάνωση «Λευκό Ρόδο».</a:t>
            </a:r>
          </a:p>
          <a:p>
            <a:pPr marL="0" indent="0" algn="just">
              <a:buNone/>
            </a:pPr>
            <a:r>
              <a:rPr lang="el-GR" sz="3000" b="1" dirty="0">
                <a:solidFill>
                  <a:schemeClr val="tx2"/>
                </a:solidFill>
              </a:rPr>
              <a:t>Εκτύπωναν φυλλάδια για </a:t>
            </a:r>
            <a:r>
              <a:rPr lang="el-GR" sz="3000" b="1" dirty="0" err="1">
                <a:solidFill>
                  <a:schemeClr val="tx2"/>
                </a:solidFill>
              </a:rPr>
              <a:t>ν’αντιληφθούν</a:t>
            </a:r>
            <a:r>
              <a:rPr lang="el-GR" sz="3000" b="1" dirty="0">
                <a:solidFill>
                  <a:schemeClr val="tx2"/>
                </a:solidFill>
              </a:rPr>
              <a:t> οι Γερμανοί τον πνευματικό κίνδυνο που διέτρεχε η χώρα τους από το ναζιστικό καθεστώς, και να αντισταθούν.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https://i0.wp.com/pemptousia-2.wpengine.netdna-cdn.com/wp-content/uploads/2012/07/munchen-031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42" y="548680"/>
            <a:ext cx="496855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48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Έγραφε : «Κάθε </a:t>
            </a:r>
            <a:r>
              <a:rPr lang="el-GR" sz="2800" b="1" dirty="0">
                <a:solidFill>
                  <a:schemeClr val="tx2"/>
                </a:solidFill>
              </a:rPr>
              <a:t>λέξη από το στόμα του Χίτλερ είναι ένα ψέμα. Όταν μιλά για ειρήνη, εννοεί τον πόλεμο και όταν </a:t>
            </a:r>
            <a:r>
              <a:rPr lang="el-GR" sz="2800" b="1" dirty="0" smtClean="0">
                <a:solidFill>
                  <a:schemeClr val="tx2"/>
                </a:solidFill>
              </a:rPr>
              <a:t>χρησιμοποιεί </a:t>
            </a:r>
            <a:r>
              <a:rPr lang="el-GR" sz="2800" b="1" dirty="0">
                <a:solidFill>
                  <a:schemeClr val="tx2"/>
                </a:solidFill>
              </a:rPr>
              <a:t>το όνομα </a:t>
            </a:r>
            <a:r>
              <a:rPr lang="el-GR" sz="2800" b="1" dirty="0" smtClean="0">
                <a:solidFill>
                  <a:schemeClr val="tx2"/>
                </a:solidFill>
              </a:rPr>
              <a:t>του Θεού, </a:t>
            </a:r>
            <a:r>
              <a:rPr lang="el-GR" sz="2800" b="1" dirty="0">
                <a:solidFill>
                  <a:schemeClr val="tx2"/>
                </a:solidFill>
              </a:rPr>
              <a:t>εννοεί τη δύναμη του κακού, τον </a:t>
            </a:r>
            <a:r>
              <a:rPr lang="el-GR" sz="2800" b="1" dirty="0" err="1">
                <a:solidFill>
                  <a:schemeClr val="tx2"/>
                </a:solidFill>
              </a:rPr>
              <a:t>εκπεσόντα</a:t>
            </a:r>
            <a:r>
              <a:rPr lang="el-GR" sz="2800" b="1" dirty="0">
                <a:solidFill>
                  <a:schemeClr val="tx2"/>
                </a:solidFill>
              </a:rPr>
              <a:t> άγγελο, το Σατανά. Το στόμα του είναι το δύσοσμο στόμιο της </a:t>
            </a:r>
            <a:r>
              <a:rPr lang="el-GR" sz="2800" b="1" dirty="0" smtClean="0">
                <a:solidFill>
                  <a:schemeClr val="tx2"/>
                </a:solidFill>
              </a:rPr>
              <a:t>Κόλασης..»</a:t>
            </a:r>
            <a:endParaRPr lang="el-GR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 descr="https://antexoume.files.wordpress.com/2014/07/0b44e-untitled1.png?w=320&amp;h=19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274310" cy="323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33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«</a:t>
            </a:r>
            <a:r>
              <a:rPr lang="el-GR" sz="2800" b="1" dirty="0">
                <a:solidFill>
                  <a:schemeClr val="tx2"/>
                </a:solidFill>
              </a:rPr>
              <a:t>Και σε ρωτάω, σαν Χριστιανό, μήπως διστάζεις με την ελπίδα ότι κάποιος άλλος θα σε υπερασπιστεί ; Δεν σου έδωσε ο Θεός τη δύναμη και τη θέληση να αγωνιστείς ; Πρέπει να χτυπήσουμε το κακό εκεί που είναι πιο </a:t>
            </a:r>
            <a:r>
              <a:rPr lang="el-GR" sz="2800" b="1" dirty="0" smtClean="0">
                <a:solidFill>
                  <a:schemeClr val="tx2"/>
                </a:solidFill>
              </a:rPr>
              <a:t>δυνατό, </a:t>
            </a:r>
            <a:r>
              <a:rPr lang="el-GR" sz="2800" b="1" dirty="0">
                <a:solidFill>
                  <a:schemeClr val="tx2"/>
                </a:solidFill>
              </a:rPr>
              <a:t>και είναι πιο δυνατό στην εξουσία του Χίτλερ».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 descr="https://antexoume.files.wordpress.com/2014/07/d0d08-scholl14.jpg?w=320&amp;h=26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2376"/>
            <a:ext cx="4536440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0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b="1" dirty="0">
                <a:solidFill>
                  <a:schemeClr val="tx2"/>
                </a:solidFill>
              </a:rPr>
              <a:t>Στις 24 Φεβρουαρίου του 1943 ο Αλέξανδρος συλλαμβάνεται μετά από αναγνώριση φίλου του σε καταφύγιο που βρισκόταν για προστασία . Καταδικάστηκε σε θάνατο στις 19 Απριλίου του 1943 και εκτελέστηκε στη λαιμητόμο σε φυλακές του Μονάχου στις 13 </a:t>
            </a:r>
            <a:r>
              <a:rPr lang="el-GR" b="1" dirty="0" smtClean="0">
                <a:solidFill>
                  <a:schemeClr val="tx2"/>
                </a:solidFill>
              </a:rPr>
              <a:t>Ιουλίου του 1943.</a:t>
            </a:r>
            <a:endParaRPr lang="el-G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285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Ο </a:t>
            </a:r>
            <a:r>
              <a:rPr lang="el-GR" b="1" dirty="0">
                <a:solidFill>
                  <a:schemeClr val="tx2"/>
                </a:solidFill>
              </a:rPr>
              <a:t>αγώνας </a:t>
            </a:r>
            <a:r>
              <a:rPr lang="el-GR" b="1" dirty="0" smtClean="0">
                <a:solidFill>
                  <a:schemeClr val="tx2"/>
                </a:solidFill>
              </a:rPr>
              <a:t>του εναντίον </a:t>
            </a:r>
            <a:r>
              <a:rPr lang="el-GR" b="1" dirty="0">
                <a:solidFill>
                  <a:schemeClr val="tx2"/>
                </a:solidFill>
              </a:rPr>
              <a:t>του </a:t>
            </a:r>
            <a:r>
              <a:rPr lang="el-GR" b="1" dirty="0" smtClean="0">
                <a:solidFill>
                  <a:schemeClr val="tx2"/>
                </a:solidFill>
              </a:rPr>
              <a:t>αντιχριστιανικού  και </a:t>
            </a:r>
            <a:r>
              <a:rPr lang="el-GR" b="1" dirty="0" err="1" smtClean="0">
                <a:solidFill>
                  <a:schemeClr val="tx2"/>
                </a:solidFill>
              </a:rPr>
              <a:t>νεοπαγανιστικού</a:t>
            </a:r>
            <a:r>
              <a:rPr lang="el-GR" b="1" dirty="0" smtClean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ναζισμού </a:t>
            </a:r>
            <a:r>
              <a:rPr lang="el-GR" b="1" dirty="0" smtClean="0">
                <a:solidFill>
                  <a:schemeClr val="tx2"/>
                </a:solidFill>
              </a:rPr>
              <a:t>που του στοίχισε τη ζωή , λογαριάστηκε </a:t>
            </a:r>
            <a:r>
              <a:rPr lang="el-GR" b="1" dirty="0">
                <a:solidFill>
                  <a:schemeClr val="tx2"/>
                </a:solidFill>
              </a:rPr>
              <a:t>ως ομολογία </a:t>
            </a:r>
            <a:r>
              <a:rPr lang="el-GR" b="1" dirty="0" smtClean="0">
                <a:solidFill>
                  <a:schemeClr val="tx2"/>
                </a:solidFill>
              </a:rPr>
              <a:t>πίστης και αγιοποιήθηκε.</a:t>
            </a:r>
          </a:p>
          <a:p>
            <a:pPr marL="0" indent="0">
              <a:buNone/>
            </a:pP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Εικόνα 3" descr="http://www.pemptousia.gr/wp-content/uploads/2014/07/schmorell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274310" cy="242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599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>ΕΠΙΛΟΓΟΣ</a:t>
            </a:r>
            <a:endParaRPr lang="el-G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Υπήρχαν </a:t>
            </a:r>
            <a:r>
              <a:rPr lang="el-GR" b="1" dirty="0">
                <a:solidFill>
                  <a:schemeClr val="tx2"/>
                </a:solidFill>
              </a:rPr>
              <a:t>πάντοτε </a:t>
            </a:r>
            <a:r>
              <a:rPr lang="el-GR" b="1" dirty="0" smtClean="0">
                <a:solidFill>
                  <a:schemeClr val="tx2"/>
                </a:solidFill>
              </a:rPr>
              <a:t>άγιοι . Οι "Μιμητές </a:t>
            </a:r>
            <a:r>
              <a:rPr lang="el-GR" b="1" dirty="0">
                <a:solidFill>
                  <a:schemeClr val="tx2"/>
                </a:solidFill>
              </a:rPr>
              <a:t>του Χριστού" όπως </a:t>
            </a:r>
            <a:r>
              <a:rPr lang="el-GR" b="1" dirty="0" smtClean="0">
                <a:solidFill>
                  <a:schemeClr val="tx2"/>
                </a:solidFill>
              </a:rPr>
              <a:t>τους λένε </a:t>
            </a:r>
            <a:r>
              <a:rPr lang="el-GR" b="1" dirty="0">
                <a:solidFill>
                  <a:schemeClr val="tx2"/>
                </a:solidFill>
              </a:rPr>
              <a:t>και οι Πατέρες </a:t>
            </a:r>
            <a:r>
              <a:rPr lang="el-GR" b="1" dirty="0" smtClean="0">
                <a:solidFill>
                  <a:schemeClr val="tx2"/>
                </a:solidFill>
              </a:rPr>
              <a:t>μας . Υπάρχουν </a:t>
            </a:r>
            <a:r>
              <a:rPr lang="el-GR" b="1" dirty="0">
                <a:solidFill>
                  <a:schemeClr val="tx2"/>
                </a:solidFill>
              </a:rPr>
              <a:t>και σήμερα και θα υπάρχουν μέχρι τη συντέλεια του κόσμου</a:t>
            </a:r>
            <a:r>
              <a:rPr lang="el-GR" b="1" dirty="0" smtClean="0">
                <a:solidFill>
                  <a:schemeClr val="tx2"/>
                </a:solidFill>
              </a:rPr>
              <a:t>...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98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 </a:t>
            </a:r>
            <a:endParaRPr lang="el-GR" sz="2400" b="1" dirty="0" smtClean="0"/>
          </a:p>
          <a:p>
            <a:pPr marL="0" indent="0" algn="just">
              <a:buNone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« 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Αν ο κόσμος αυτός σταματήσει να έχει Αγίους, αν σταματήσει δηλαδή η παράδοση της αγιότητας, τότε όπως λένε οι Άγιοί μας, θα είναι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ένας κόσμος άχρηστος ... 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Η αγιότητα αποκτιέται από τον άνθρωπο με την Χάρη του Θεού αλλά και με τον προσωπικό αγώνα του ανθρώπου »  </a:t>
            </a:r>
            <a:endParaRPr lang="el-G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~ 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πρωτοπρεσβύτερος π. Γεώργιος </a:t>
            </a:r>
            <a:r>
              <a:rPr lang="el-GR" sz="2800" b="1" dirty="0" err="1">
                <a:solidFill>
                  <a:schemeClr val="accent2">
                    <a:lumMod val="75000"/>
                  </a:schemeClr>
                </a:solidFill>
              </a:rPr>
              <a:t>Μεταλληνός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 ~</a:t>
            </a:r>
            <a:r>
              <a:rPr lang="el-GR" sz="2800" b="1" dirty="0"/>
              <a:t>                                       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2060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100" b="1" dirty="0" smtClean="0">
                <a:solidFill>
                  <a:schemeClr val="bg1">
                    <a:lumMod val="95000"/>
                  </a:schemeClr>
                </a:solidFill>
              </a:rPr>
              <a:t>ΘΕΜΑ </a:t>
            </a:r>
            <a:r>
              <a:rPr lang="el-GR" sz="3100" b="1" dirty="0">
                <a:solidFill>
                  <a:schemeClr val="bg1">
                    <a:lumMod val="95000"/>
                  </a:schemeClr>
                </a:solidFill>
              </a:rPr>
              <a:t>: « ΕΦΗΒΟΙ ΚΑΙ ΝΕΟΙ ΑΓΙΟΙ ΤΗΣ ΕΠΟΧΗΣ ΜΑΣ »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03067"/>
              </p:ext>
            </p:extLst>
          </p:nvPr>
        </p:nvGraphicFramePr>
        <p:xfrm>
          <a:off x="1524000" y="1397000"/>
          <a:ext cx="6096000" cy="512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 descr="http://vatopaidi.files.wordpress.com/2009/10/sf-daniel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205676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http://2.bp.blogspot.com/-vaYkWOBueQI/TVvRP3JXyPI/AAAAAAAABxA/dtGhw9S1u_4/s320/valeriu-gafencu-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69646"/>
            <a:ext cx="193357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0 - Εικόνα" descr="44159820_Rodionov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704" y="4005064"/>
            <a:ext cx="2304256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Εικόνα 7" descr="https://antexoume.files.wordpress.com/2014/07/a9a54-k.gif?w=144&amp;h=200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35" y="4005064"/>
            <a:ext cx="2209800" cy="246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4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  <a:t> Α) Ο ΝΕΟΜΑΡΤΥΡΑΣ ΕΥΓΕΝΙΟΣ ΡΟΝΤΙΟΝΩΦ</a:t>
            </a:r>
            <a:b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  <a:t>[1977 – 1996]</a:t>
            </a:r>
            <a:endParaRPr lang="el-GR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Ο </a:t>
            </a:r>
            <a:r>
              <a:rPr lang="el-GR" sz="2800" b="1" dirty="0">
                <a:solidFill>
                  <a:schemeClr val="tx2"/>
                </a:solidFill>
              </a:rPr>
              <a:t>Ευγένιος </a:t>
            </a:r>
            <a:r>
              <a:rPr lang="el-GR" sz="2800" b="1" dirty="0" err="1">
                <a:solidFill>
                  <a:schemeClr val="tx2"/>
                </a:solidFill>
              </a:rPr>
              <a:t>Ροντιόνωφ</a:t>
            </a:r>
            <a:r>
              <a:rPr lang="el-GR" sz="2800" b="1" dirty="0">
                <a:solidFill>
                  <a:schemeClr val="tx2"/>
                </a:solidFill>
              </a:rPr>
              <a:t> γεννήθηκε στις 23 Μαΐου </a:t>
            </a:r>
            <a:r>
              <a:rPr lang="el-GR" sz="2800" b="1" dirty="0" smtClean="0">
                <a:solidFill>
                  <a:schemeClr val="tx2"/>
                </a:solidFill>
              </a:rPr>
              <a:t>1977 </a:t>
            </a:r>
            <a:r>
              <a:rPr lang="el-GR" sz="2800" b="1" dirty="0">
                <a:solidFill>
                  <a:schemeClr val="tx2"/>
                </a:solidFill>
              </a:rPr>
              <a:t>κοντά στη Μόσχα  στο χωριό </a:t>
            </a:r>
            <a:r>
              <a:rPr lang="el-GR" sz="2800" b="1" dirty="0" err="1">
                <a:solidFill>
                  <a:schemeClr val="tx2"/>
                </a:solidFill>
              </a:rPr>
              <a:t>Κουρίλοβο</a:t>
            </a:r>
            <a:r>
              <a:rPr lang="el-GR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smtClean="0">
                <a:solidFill>
                  <a:schemeClr val="tx2"/>
                </a:solidFill>
              </a:rPr>
              <a:t>Δώδεκα ετών </a:t>
            </a:r>
            <a:r>
              <a:rPr lang="el-GR" sz="2800" b="1" dirty="0">
                <a:solidFill>
                  <a:schemeClr val="tx2"/>
                </a:solidFill>
              </a:rPr>
              <a:t>η γιαγιά του, </a:t>
            </a:r>
            <a:r>
              <a:rPr lang="el-GR" sz="2800" b="1" dirty="0" smtClean="0">
                <a:solidFill>
                  <a:schemeClr val="tx2"/>
                </a:solidFill>
              </a:rPr>
              <a:t>πήγε </a:t>
            </a:r>
            <a:r>
              <a:rPr lang="el-GR" sz="2800" b="1" dirty="0">
                <a:solidFill>
                  <a:schemeClr val="tx2"/>
                </a:solidFill>
              </a:rPr>
              <a:t>τον μικρό Ευγένιο </a:t>
            </a:r>
            <a:r>
              <a:rPr lang="el-GR" sz="2800" b="1" dirty="0" smtClean="0">
                <a:solidFill>
                  <a:schemeClr val="tx2"/>
                </a:solidFill>
              </a:rPr>
              <a:t>για </a:t>
            </a:r>
            <a:r>
              <a:rPr lang="el-GR" sz="2800" b="1" dirty="0">
                <a:solidFill>
                  <a:schemeClr val="tx2"/>
                </a:solidFill>
              </a:rPr>
              <a:t>να εξομολογηθεί για πρώτη φορά και να μεταλάβει </a:t>
            </a:r>
            <a:r>
              <a:rPr lang="el-GR" sz="2800" b="1" dirty="0" smtClean="0">
                <a:solidFill>
                  <a:schemeClr val="tx2"/>
                </a:solidFill>
              </a:rPr>
              <a:t>. </a:t>
            </a:r>
            <a:r>
              <a:rPr lang="el-GR" sz="2800" b="1" dirty="0">
                <a:solidFill>
                  <a:schemeClr val="tx2"/>
                </a:solidFill>
              </a:rPr>
              <a:t>Ο ιερέας του </a:t>
            </a:r>
            <a:r>
              <a:rPr lang="el-GR" sz="2800" b="1" dirty="0" smtClean="0">
                <a:solidFill>
                  <a:schemeClr val="tx2"/>
                </a:solidFill>
              </a:rPr>
              <a:t>χάρισε </a:t>
            </a:r>
            <a:r>
              <a:rPr lang="el-GR" sz="2800" b="1" dirty="0">
                <a:solidFill>
                  <a:schemeClr val="tx2"/>
                </a:solidFill>
              </a:rPr>
              <a:t>ένα </a:t>
            </a:r>
            <a:r>
              <a:rPr lang="el-GR" sz="2800" b="1" dirty="0" smtClean="0">
                <a:solidFill>
                  <a:schemeClr val="tx2"/>
                </a:solidFill>
              </a:rPr>
              <a:t>σταυρό</a:t>
            </a:r>
            <a:r>
              <a:rPr lang="el-GR" sz="2800" b="1" dirty="0">
                <a:solidFill>
                  <a:schemeClr val="tx2"/>
                </a:solidFill>
              </a:rPr>
              <a:t>, </a:t>
            </a:r>
            <a:r>
              <a:rPr lang="el-GR" sz="2800" b="1" dirty="0" smtClean="0">
                <a:solidFill>
                  <a:schemeClr val="tx2"/>
                </a:solidFill>
              </a:rPr>
              <a:t>που </a:t>
            </a:r>
            <a:r>
              <a:rPr lang="el-GR" sz="2800" b="1" dirty="0">
                <a:solidFill>
                  <a:schemeClr val="tx2"/>
                </a:solidFill>
              </a:rPr>
              <a:t>ο μικρός </a:t>
            </a:r>
            <a:r>
              <a:rPr lang="el-GR" sz="2800" b="1" dirty="0" smtClean="0">
                <a:solidFill>
                  <a:schemeClr val="tx2"/>
                </a:solidFill>
              </a:rPr>
              <a:t>Ευγένιος δεν </a:t>
            </a:r>
            <a:r>
              <a:rPr lang="el-GR" sz="2800" b="1" dirty="0">
                <a:solidFill>
                  <a:schemeClr val="tx2"/>
                </a:solidFill>
              </a:rPr>
              <a:t>έβγαλε ποτέ </a:t>
            </a:r>
            <a:r>
              <a:rPr lang="el-GR" sz="28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5 - Εικόνα" descr="286620-rodionov 081_0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95936" y="3789040"/>
            <a:ext cx="3312368" cy="24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Στρατιώτης το 1995 στα σύνορα  με την </a:t>
            </a:r>
            <a:r>
              <a:rPr lang="el-GR" sz="2800" b="1" dirty="0" err="1" smtClean="0">
                <a:solidFill>
                  <a:schemeClr val="tx2"/>
                </a:solidFill>
              </a:rPr>
              <a:t>Τσετσενία</a:t>
            </a:r>
            <a:r>
              <a:rPr lang="el-GR" sz="2800" b="1" dirty="0" smtClean="0">
                <a:solidFill>
                  <a:schemeClr val="tx2"/>
                </a:solidFill>
              </a:rPr>
              <a:t> αιχμαλωτίστηκε από τους </a:t>
            </a:r>
            <a:r>
              <a:rPr lang="el-GR" sz="2800" b="1" dirty="0" err="1" smtClean="0">
                <a:solidFill>
                  <a:schemeClr val="tx2"/>
                </a:solidFill>
              </a:rPr>
              <a:t>Τσετσένους</a:t>
            </a:r>
            <a:r>
              <a:rPr lang="el-GR" sz="2800" b="1" dirty="0" smtClean="0">
                <a:solidFill>
                  <a:schemeClr val="tx2"/>
                </a:solidFill>
              </a:rPr>
              <a:t> . Ακολούθησαν εκατό μέρες βασανιστηρίων.</a:t>
            </a:r>
            <a:r>
              <a:rPr lang="el-GR" sz="2800" b="1" dirty="0">
                <a:solidFill>
                  <a:schemeClr val="tx2"/>
                </a:solidFill>
              </a:rPr>
              <a:t> Αιτία </a:t>
            </a:r>
            <a:r>
              <a:rPr lang="el-GR" sz="2800" b="1" dirty="0" smtClean="0">
                <a:solidFill>
                  <a:schemeClr val="tx2"/>
                </a:solidFill>
              </a:rPr>
              <a:t>ήταν η άρνησή του να βγάλει τον παιδικό του σταυρό.</a:t>
            </a:r>
            <a:r>
              <a:rPr lang="en-US" sz="2800" b="1" dirty="0" smtClean="0">
                <a:solidFill>
                  <a:schemeClr val="tx2"/>
                </a:solidFill>
              </a:rPr>
              <a:t>T</a:t>
            </a:r>
            <a:r>
              <a:rPr lang="el-GR" sz="2800" b="1" dirty="0" smtClean="0">
                <a:solidFill>
                  <a:schemeClr val="tx2"/>
                </a:solidFill>
              </a:rPr>
              <a:t>ον αποκεφάλισαν στις 23 </a:t>
            </a:r>
            <a:r>
              <a:rPr lang="el-GR" sz="2800" b="1" dirty="0">
                <a:solidFill>
                  <a:schemeClr val="tx2"/>
                </a:solidFill>
              </a:rPr>
              <a:t>Μαΐου του 1996 </a:t>
            </a:r>
            <a:r>
              <a:rPr lang="el-GR" sz="2800" b="1" dirty="0" smtClean="0">
                <a:solidFill>
                  <a:schemeClr val="tx2"/>
                </a:solidFill>
              </a:rPr>
              <a:t>ημέρα των γενεθλίων του μαζί με άλλους τρεις συντρόφους του.</a:t>
            </a:r>
            <a:endParaRPr lang="el-GR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Νικος\Desktop\20150921_221110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464496" cy="266429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4670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41676"/>
              </p:ext>
            </p:extLst>
          </p:nvPr>
        </p:nvGraphicFramePr>
        <p:xfrm>
          <a:off x="457200" y="260648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4042792"/>
              </a:tblGrid>
              <a:tr h="612068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Η μητέρα του , μετά από εννέα μήνες αφού πέρασε από όλους τους κύκλους του </a:t>
                      </a:r>
                      <a:r>
                        <a:rPr lang="el-GR" sz="28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Άδη</a:t>
                      </a:r>
                      <a:r>
                        <a:rPr lang="el-GR" sz="2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όπως είπε , βρήκε το σώμα του.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Φυλακισμένοι και τραυματίες πολέμου διηγούνται τις εμφανίσεις  ενός ψηλού στρατιώτη με  κόκκινο μανδύα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που  τον λένε Ευγένιο και τους στηρίζει.</a:t>
                      </a:r>
                      <a:endParaRPr lang="el-GR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 descr="imagesCAFV4Y8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004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5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l-G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l-G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l-GR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l-GR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l-GR"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3000" b="1" dirty="0" smtClean="0">
                <a:solidFill>
                  <a:schemeClr val="tx2"/>
                </a:solidFill>
              </a:rPr>
              <a:t>Ο Άγιος Ευγένιος είναι μια χειροπιαστή απόδειξη ότι οι </a:t>
            </a:r>
            <a:r>
              <a:rPr lang="el-GR" sz="3000" b="1" dirty="0">
                <a:solidFill>
                  <a:schemeClr val="tx2"/>
                </a:solidFill>
              </a:rPr>
              <a:t>Άγιοι της Εκκλησίας μας δεν είναι υπάρξεις </a:t>
            </a:r>
            <a:r>
              <a:rPr lang="el-GR" sz="3000" b="1" dirty="0" err="1">
                <a:solidFill>
                  <a:schemeClr val="tx2"/>
                </a:solidFill>
              </a:rPr>
              <a:t>εξωκοσμικές</a:t>
            </a:r>
            <a:r>
              <a:rPr lang="el-GR" sz="3000" b="1" dirty="0">
                <a:solidFill>
                  <a:schemeClr val="tx2"/>
                </a:solidFill>
              </a:rPr>
              <a:t> αλλά άνθρωποι όμοιοι μ’ εμάς. Πήραν ελεύθερα </a:t>
            </a:r>
            <a:r>
              <a:rPr lang="el-GR" sz="3000" b="1" dirty="0" smtClean="0">
                <a:solidFill>
                  <a:schemeClr val="tx2"/>
                </a:solidFill>
              </a:rPr>
              <a:t>την </a:t>
            </a:r>
            <a:r>
              <a:rPr lang="el-GR" sz="3000" b="1" dirty="0">
                <a:solidFill>
                  <a:schemeClr val="tx2"/>
                </a:solidFill>
              </a:rPr>
              <a:t>απόφαση να </a:t>
            </a:r>
            <a:r>
              <a:rPr lang="el-GR" sz="3000" b="1" dirty="0" err="1">
                <a:solidFill>
                  <a:schemeClr val="tx2"/>
                </a:solidFill>
              </a:rPr>
              <a:t>συσταυρωθούν</a:t>
            </a:r>
            <a:r>
              <a:rPr lang="el-GR" sz="3000" b="1" dirty="0">
                <a:solidFill>
                  <a:schemeClr val="tx2"/>
                </a:solidFill>
              </a:rPr>
              <a:t> με τον Χριστό </a:t>
            </a:r>
            <a:r>
              <a:rPr lang="el-GR" sz="3000" b="1" dirty="0" smtClean="0">
                <a:solidFill>
                  <a:schemeClr val="tx2"/>
                </a:solidFill>
              </a:rPr>
              <a:t>κι </a:t>
            </a:r>
            <a:r>
              <a:rPr lang="el-GR" sz="3000" b="1" dirty="0">
                <a:solidFill>
                  <a:schemeClr val="tx2"/>
                </a:solidFill>
              </a:rPr>
              <a:t>έλκυσαν την Θεία Χάρη . Ο Χριστός προσκαλεί  κάθε άνθρωπο κάθε εποχής να ζήσει την προσωπική του </a:t>
            </a:r>
            <a:r>
              <a:rPr lang="el-GR" sz="3000" b="1" dirty="0" smtClean="0">
                <a:solidFill>
                  <a:schemeClr val="tx2"/>
                </a:solidFill>
              </a:rPr>
              <a:t>Ανάσταση .</a:t>
            </a:r>
            <a:endParaRPr lang="el-GR" sz="3000" b="1" dirty="0">
              <a:solidFill>
                <a:schemeClr val="tx2"/>
              </a:solidFill>
            </a:endParaRPr>
          </a:p>
        </p:txBody>
      </p:sp>
      <p:pic>
        <p:nvPicPr>
          <p:cNvPr id="5" name="0 - Εικόνα" descr="44159820_Rodionov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2406"/>
            <a:ext cx="34563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5" descr="evgenios-rontiono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536504" cy="373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38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  <a:t> Β) ΑΓΙΟΣ </a:t>
            </a:r>
            <a:r>
              <a:rPr lang="el-GR" sz="3200" b="1" dirty="0">
                <a:solidFill>
                  <a:schemeClr val="bg1">
                    <a:lumMod val="95000"/>
                  </a:schemeClr>
                </a:solidFill>
              </a:rPr>
              <a:t>ΒΑΛΕΡΙΟΣ </a:t>
            </a:r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  <a:t>ΓΚΑΦΕΝΚΟΥ - Ο </a:t>
            </a:r>
            <a:r>
              <a:rPr lang="el-GR" sz="3200" b="1" dirty="0">
                <a:solidFill>
                  <a:schemeClr val="bg1">
                    <a:lumMod val="95000"/>
                  </a:schemeClr>
                </a:solidFill>
              </a:rPr>
              <a:t>ΟΜΟΛΟΓΗΤΗΣ ΤΩΝ ΡΟΥΜΑΝΙΚΩΝ </a:t>
            </a:r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</a:rPr>
              <a:t>ΦΥΛΑΚΩΝ [1921 – 1952]</a:t>
            </a:r>
            <a:endParaRPr lang="el-GR" sz="32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950035"/>
              </p:ext>
            </p:extLst>
          </p:nvPr>
        </p:nvGraphicFramePr>
        <p:xfrm>
          <a:off x="457200" y="1484784"/>
          <a:ext cx="8229600" cy="51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4186808"/>
              </a:tblGrid>
              <a:tr h="5144616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Γεννήθηκε τον Ιανουάριο του 1921 στη Βαρσοβία από εύπορους χωρικούς γονείς.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/>
                        <a:t>Το 1941 δευτεροετής φοιτητής στη Νομική του Ιάσιου, φυλακίστηκε για τις χριστιανικές του πεποιθήσεις με ποινή 25 έτη φυλάκισης σε καταναγκαστικά έργα. Ήταν 20 ετών. 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 descr="http://diakonima.wpengine.netdna-cdn.com/wp-content/uploads/2010/02/valerios-gafenkou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2160240" cy="324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645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1208</Words>
  <Application>Microsoft Office PowerPoint</Application>
  <PresentationFormat>Προβολή στην οθόνη (4:3)</PresentationFormat>
  <Paragraphs>180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Παρουσίαση του PowerPoint</vt:lpstr>
      <vt:lpstr>5ο ΓΕΛ ΛΑΜΙΑΣ ~ ΤΑΞΗ Α4 Σχολικό έτος 2015-2016</vt:lpstr>
      <vt:lpstr> </vt:lpstr>
      <vt:lpstr> ΘΕΜΑ : « ΕΦΗΒΟΙ ΚΑΙ ΝΕΟΙ ΑΓΙΟΙ ΤΗΣ ΕΠΟΧΗΣ ΜΑΣ » </vt:lpstr>
      <vt:lpstr>  Α) Ο ΝΕΟΜΑΡΤΥΡΑΣ ΕΥΓΕΝΙΟΣ ΡΟΝΤΙΟΝΩΦ [1977 – 1996]</vt:lpstr>
      <vt:lpstr> </vt:lpstr>
      <vt:lpstr>Παρουσίαση του PowerPoint</vt:lpstr>
      <vt:lpstr> </vt:lpstr>
      <vt:lpstr> Β) ΑΓΙΟΣ ΒΑΛΕΡΙΟΣ ΓΚΑΦΕΝΚΟΥ - Ο ΟΜΟΛΟΓΗΤΗΣ ΤΩΝ ΡΟΥΜΑΝΙΚΩΝ ΦΥΛΑΚΩΝ [1921 – 1952]</vt:lpstr>
      <vt:lpstr>Παρουσίαση του PowerPoint</vt:lpstr>
      <vt:lpstr>Παρουσίαση του PowerPoint</vt:lpstr>
      <vt:lpstr> </vt:lpstr>
      <vt:lpstr>  </vt:lpstr>
      <vt:lpstr> </vt:lpstr>
      <vt:lpstr> Γ) Η ΑΓΙΑ ΝΤΑΝΙΕΛΛΑ Η ΡΟΥΜΑΝΑ [1967-2004] </vt:lpstr>
      <vt:lpstr> </vt:lpstr>
      <vt:lpstr> </vt:lpstr>
      <vt:lpstr> </vt:lpstr>
      <vt:lpstr> </vt:lpstr>
      <vt:lpstr> </vt:lpstr>
      <vt:lpstr> </vt:lpstr>
      <vt:lpstr>Δ) Ο ΑΓΙΟΣ ΑΛΕΞΑΝΔΡΟΣ ΣΜΟΡΕΛΛ – Ο ΑΝΤΙΝΑΖΙΣΤΗΣ ΜΑΡΤΥΡΑΣ [1917 – 1943]</vt:lpstr>
      <vt:lpstr> </vt:lpstr>
      <vt:lpstr> </vt:lpstr>
      <vt:lpstr>  </vt:lpstr>
      <vt:lpstr>Παρουσίαση του PowerPoint</vt:lpstr>
      <vt:lpstr> </vt:lpstr>
      <vt:lpstr> </vt:lpstr>
      <vt:lpstr> ΕΠΙΛΟΓΟΣ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Νικος Μπαγλαμας</dc:creator>
  <cp:lastModifiedBy>Νικος Μπαγλαμας</cp:lastModifiedBy>
  <cp:revision>138</cp:revision>
  <dcterms:created xsi:type="dcterms:W3CDTF">2016-01-06T15:05:19Z</dcterms:created>
  <dcterms:modified xsi:type="dcterms:W3CDTF">2016-01-17T07:09:56Z</dcterms:modified>
</cp:coreProperties>
</file>