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2"/>
  </p:notesMasterIdLst>
  <p:sldIdLst>
    <p:sldId id="284" r:id="rId2"/>
    <p:sldId id="285" r:id="rId3"/>
    <p:sldId id="286" r:id="rId4"/>
    <p:sldId id="287" r:id="rId5"/>
    <p:sldId id="288" r:id="rId6"/>
    <p:sldId id="289" r:id="rId7"/>
    <p:sldId id="290" r:id="rId8"/>
    <p:sldId id="291" r:id="rId9"/>
    <p:sldId id="257" r:id="rId10"/>
    <p:sldId id="259" r:id="rId11"/>
    <p:sldId id="264" r:id="rId12"/>
    <p:sldId id="260" r:id="rId13"/>
    <p:sldId id="261" r:id="rId14"/>
    <p:sldId id="263" r:id="rId15"/>
    <p:sldId id="262" r:id="rId16"/>
    <p:sldId id="277" r:id="rId17"/>
    <p:sldId id="279" r:id="rId18"/>
    <p:sldId id="280" r:id="rId19"/>
    <p:sldId id="278" r:id="rId20"/>
    <p:sldId id="281" r:id="rId21"/>
    <p:sldId id="292" r:id="rId22"/>
    <p:sldId id="293" r:id="rId23"/>
    <p:sldId id="294" r:id="rId24"/>
    <p:sldId id="300" r:id="rId25"/>
    <p:sldId id="296" r:id="rId26"/>
    <p:sldId id="265" r:id="rId27"/>
    <p:sldId id="266" r:id="rId28"/>
    <p:sldId id="267" r:id="rId29"/>
    <p:sldId id="268" r:id="rId30"/>
    <p:sldId id="301" r:id="rId31"/>
    <p:sldId id="270" r:id="rId32"/>
    <p:sldId id="271" r:id="rId33"/>
    <p:sldId id="272" r:id="rId34"/>
    <p:sldId id="273" r:id="rId35"/>
    <p:sldId id="274" r:id="rId36"/>
    <p:sldId id="275" r:id="rId37"/>
    <p:sldId id="276" r:id="rId38"/>
    <p:sldId id="304" r:id="rId39"/>
    <p:sldId id="305" r:id="rId40"/>
    <p:sldId id="306" r:id="rId41"/>
    <p:sldId id="307" r:id="rId42"/>
    <p:sldId id="308" r:id="rId43"/>
    <p:sldId id="309" r:id="rId44"/>
    <p:sldId id="311" r:id="rId45"/>
    <p:sldId id="310" r:id="rId46"/>
    <p:sldId id="312" r:id="rId47"/>
    <p:sldId id="283" r:id="rId48"/>
    <p:sldId id="297" r:id="rId49"/>
    <p:sldId id="302" r:id="rId50"/>
    <p:sldId id="303"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pieChart>
        <c:varyColors val="1"/>
        <c:firstSliceAng val="0"/>
      </c:pieChart>
    </c:plotArea>
    <c:legend>
      <c:legendPos val="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Θεωρείς μεγάλο πρόβλημα </a:t>
            </a:r>
            <a:r>
              <a:rPr lang="el-GR" dirty="0"/>
              <a:t>την </a:t>
            </a:r>
            <a:r>
              <a:rPr lang="el-GR" dirty="0" smtClean="0"/>
              <a:t>εγκληματικότητα </a:t>
            </a:r>
            <a:r>
              <a:rPr lang="el-GR" dirty="0"/>
              <a:t>των </a:t>
            </a:r>
            <a:r>
              <a:rPr lang="el-GR" dirty="0" smtClean="0"/>
              <a:t>νέων</a:t>
            </a:r>
            <a:r>
              <a:rPr lang="el-GR" dirty="0"/>
              <a:t>?</a:t>
            </a:r>
          </a:p>
        </c:rich>
      </c:tx>
      <c:layout>
        <c:manualLayout>
          <c:xMode val="edge"/>
          <c:yMode val="edge"/>
          <c:x val="0.19771981627296603"/>
          <c:y val="7.5396825396825448E-2"/>
        </c:manualLayout>
      </c:layout>
    </c:title>
    <c:plotArea>
      <c:layout/>
      <c:pieChart>
        <c:varyColors val="1"/>
        <c:ser>
          <c:idx val="0"/>
          <c:order val="0"/>
          <c:tx>
            <c:strRef>
              <c:f>Φύλλο1!$B$1</c:f>
              <c:strCache>
                <c:ptCount val="1"/>
                <c:pt idx="0">
                  <c:v>Θεωρεις μεγαλο προβλημα την εγκληματικοτητα των νεων?</c:v>
                </c:pt>
              </c:strCache>
            </c:strRef>
          </c:tx>
          <c:cat>
            <c:strRef>
              <c:f>Φύλλο1!$A$2:$A$5</c:f>
              <c:strCache>
                <c:ptCount val="2"/>
                <c:pt idx="0">
                  <c:v>Ναι-76%</c:v>
                </c:pt>
                <c:pt idx="1">
                  <c:v>Όχι-24%</c:v>
                </c:pt>
              </c:strCache>
            </c:strRef>
          </c:cat>
          <c:val>
            <c:numRef>
              <c:f>Φύλλο1!$B$2:$B$5</c:f>
              <c:numCache>
                <c:formatCode>0%</c:formatCode>
                <c:ptCount val="2"/>
                <c:pt idx="0">
                  <c:v>0.76000000000000079</c:v>
                </c:pt>
                <c:pt idx="1">
                  <c:v>0.24000000000000016</c:v>
                </c:pt>
              </c:numCache>
            </c:numRef>
          </c:val>
        </c:ser>
        <c:firstSliceAng val="0"/>
      </c:pieChart>
    </c:plotArea>
    <c:legend>
      <c:legendPos val="r"/>
      <c:layout>
        <c:manualLayout>
          <c:xMode val="edge"/>
          <c:yMode val="edge"/>
          <c:x val="0.68007053805774287"/>
          <c:y val="0.19624341123281167"/>
          <c:w val="0.30604057305336857"/>
          <c:h val="0.80375658876718847"/>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a:t>Σε </a:t>
            </a:r>
            <a:r>
              <a:rPr lang="el-GR" dirty="0" smtClean="0"/>
              <a:t>ποιές ηλικίες </a:t>
            </a:r>
            <a:r>
              <a:rPr lang="el-GR" dirty="0"/>
              <a:t>οι </a:t>
            </a:r>
            <a:r>
              <a:rPr lang="el-GR" dirty="0" smtClean="0"/>
              <a:t>νέοι στρέφονται </a:t>
            </a:r>
            <a:r>
              <a:rPr lang="el-GR" dirty="0"/>
              <a:t>στην </a:t>
            </a:r>
            <a:r>
              <a:rPr lang="el-GR" dirty="0" smtClean="0"/>
              <a:t>εγκληματικότητα;</a:t>
            </a:r>
            <a:endParaRPr lang="el-GR" dirty="0"/>
          </a:p>
        </c:rich>
      </c:tx>
    </c:title>
    <c:plotArea>
      <c:layout/>
      <c:pieChart>
        <c:varyColors val="1"/>
        <c:ser>
          <c:idx val="0"/>
          <c:order val="0"/>
          <c:tx>
            <c:strRef>
              <c:f>Φύλλο1!$B$1</c:f>
              <c:strCache>
                <c:ptCount val="1"/>
                <c:pt idx="0">
                  <c:v>Σε ποιες ηλικιες οι νεοι στρεφονται στην εγκληματικοτητα?</c:v>
                </c:pt>
              </c:strCache>
            </c:strRef>
          </c:tx>
          <c:cat>
            <c:strRef>
              <c:f>Φύλλο1!$A$2:$A$5</c:f>
              <c:strCache>
                <c:ptCount val="3"/>
                <c:pt idx="0">
                  <c:v>15 εως 17-35%   </c:v>
                </c:pt>
                <c:pt idx="1">
                  <c:v>17 εως 19-45% </c:v>
                </c:pt>
                <c:pt idx="2">
                  <c:v>20 και ανω-20%</c:v>
                </c:pt>
              </c:strCache>
            </c:strRef>
          </c:cat>
          <c:val>
            <c:numRef>
              <c:f>Φύλλο1!$B$2:$B$5</c:f>
              <c:numCache>
                <c:formatCode>General</c:formatCode>
                <c:ptCount val="3"/>
                <c:pt idx="0">
                  <c:v>35</c:v>
                </c:pt>
                <c:pt idx="1">
                  <c:v>45</c:v>
                </c:pt>
                <c:pt idx="2">
                  <c:v>20</c:v>
                </c:pt>
              </c:numCache>
            </c:numRef>
          </c:val>
        </c:ser>
        <c:firstSliceAng val="0"/>
      </c:pieChart>
    </c:plotArea>
    <c:legend>
      <c:legendPos val="r"/>
      <c:layout>
        <c:manualLayout>
          <c:xMode val="edge"/>
          <c:yMode val="edge"/>
          <c:x val="0.66773257509478023"/>
          <c:y val="0"/>
          <c:w val="0.31837853601633131"/>
          <c:h val="0.94543150856142977"/>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a:t>Που </a:t>
            </a:r>
            <a:r>
              <a:rPr lang="el-GR" dirty="0" smtClean="0"/>
              <a:t>πιστεύεις ότι υπάρχει μεγαλύτερη εγκληματικότητα;</a:t>
            </a:r>
            <a:endParaRPr lang="el-GR" dirty="0"/>
          </a:p>
        </c:rich>
      </c:tx>
    </c:title>
    <c:plotArea>
      <c:layout/>
      <c:pieChart>
        <c:varyColors val="1"/>
        <c:ser>
          <c:idx val="0"/>
          <c:order val="0"/>
          <c:tx>
            <c:strRef>
              <c:f>Φύλλο1!$B$1</c:f>
              <c:strCache>
                <c:ptCount val="1"/>
                <c:pt idx="0">
                  <c:v>Που πιστευεις οτι υπαρχει μεγαλυτερη εγκληματικοτητα?</c:v>
                </c:pt>
              </c:strCache>
            </c:strRef>
          </c:tx>
          <c:cat>
            <c:strRef>
              <c:f>Φύλλο1!$A$2:$A$5</c:f>
              <c:strCache>
                <c:ptCount val="3"/>
                <c:pt idx="0">
                  <c:v>Στις μικρες πολεις-32%</c:v>
                </c:pt>
                <c:pt idx="1">
                  <c:v>Στις μεγαλες πολεις-26%</c:v>
                </c:pt>
                <c:pt idx="2">
                  <c:v>Και στα δυο-42%</c:v>
                </c:pt>
              </c:strCache>
            </c:strRef>
          </c:cat>
          <c:val>
            <c:numRef>
              <c:f>Φύλλο1!$B$2:$B$5</c:f>
              <c:numCache>
                <c:formatCode>General</c:formatCode>
                <c:ptCount val="4"/>
                <c:pt idx="0">
                  <c:v>32</c:v>
                </c:pt>
                <c:pt idx="1">
                  <c:v>26</c:v>
                </c:pt>
                <c:pt idx="2">
                  <c:v>42</c:v>
                </c:pt>
                <c:pt idx="3">
                  <c:v>1.2</c:v>
                </c:pt>
              </c:numCache>
            </c:numRef>
          </c:val>
        </c:ser>
        <c:firstSliceAng val="0"/>
      </c:pieChart>
    </c:plotArea>
    <c:legend>
      <c:legendPos val="r"/>
      <c:legendEntry>
        <c:idx val="3"/>
        <c:delete val="1"/>
      </c:legendEntry>
      <c:layout>
        <c:manualLayout>
          <c:xMode val="edge"/>
          <c:yMode val="edge"/>
          <c:x val="0.56370479731700252"/>
          <c:y val="0.27123265841769773"/>
          <c:w val="0.42240631379410942"/>
          <c:h val="0.71924103237095405"/>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Από </a:t>
            </a:r>
            <a:r>
              <a:rPr lang="el-GR" dirty="0"/>
              <a:t>ποιους </a:t>
            </a:r>
            <a:r>
              <a:rPr lang="el-GR" dirty="0" smtClean="0"/>
              <a:t>παράγοντες επηρεάζονται </a:t>
            </a:r>
            <a:r>
              <a:rPr lang="el-GR" dirty="0"/>
              <a:t>οι </a:t>
            </a:r>
            <a:r>
              <a:rPr lang="el-GR" dirty="0" smtClean="0"/>
              <a:t>νέοι </a:t>
            </a:r>
            <a:r>
              <a:rPr lang="el-GR" dirty="0"/>
              <a:t>και </a:t>
            </a:r>
            <a:r>
              <a:rPr lang="el-GR" dirty="0" smtClean="0"/>
              <a:t>στρέφονται </a:t>
            </a:r>
            <a:r>
              <a:rPr lang="el-GR" dirty="0"/>
              <a:t>στην </a:t>
            </a:r>
            <a:r>
              <a:rPr lang="el-GR" dirty="0" smtClean="0"/>
              <a:t>εγκληματικότητα;</a:t>
            </a:r>
            <a:endParaRPr lang="el-GR" dirty="0"/>
          </a:p>
        </c:rich>
      </c:tx>
    </c:title>
    <c:plotArea>
      <c:layout/>
      <c:pieChart>
        <c:varyColors val="1"/>
        <c:ser>
          <c:idx val="0"/>
          <c:order val="0"/>
          <c:tx>
            <c:strRef>
              <c:f>Φύλλο1!$B$1</c:f>
              <c:strCache>
                <c:ptCount val="1"/>
                <c:pt idx="0">
                  <c:v>Απο ποιους παραγοντες επηρεαζονται οι νεοι και στρεφονται στην εγκληματικοτητα?</c:v>
                </c:pt>
              </c:strCache>
            </c:strRef>
          </c:tx>
          <c:cat>
            <c:strRef>
              <c:f>Φύλλο1!$A$2:$A$5</c:f>
              <c:strCache>
                <c:ptCount val="3"/>
                <c:pt idx="0">
                  <c:v>Oικογενειακο-26%</c:v>
                </c:pt>
                <c:pt idx="1">
                  <c:v>Φιλοι-42%</c:v>
                </c:pt>
                <c:pt idx="2">
                  <c:v>Και τα δυο-32%</c:v>
                </c:pt>
              </c:strCache>
            </c:strRef>
          </c:cat>
          <c:val>
            <c:numRef>
              <c:f>Φύλλο1!$B$2:$B$5</c:f>
              <c:numCache>
                <c:formatCode>General</c:formatCode>
                <c:ptCount val="3"/>
                <c:pt idx="0">
                  <c:v>26</c:v>
                </c:pt>
                <c:pt idx="1">
                  <c:v>42</c:v>
                </c:pt>
                <c:pt idx="2">
                  <c:v>32</c:v>
                </c:pt>
              </c:numCache>
            </c:numRef>
          </c:val>
        </c:ser>
        <c:firstSliceAng val="0"/>
      </c:pieChart>
    </c:plotArea>
    <c:legend>
      <c:legendPos val="r"/>
      <c:layout>
        <c:manualLayout>
          <c:xMode val="edge"/>
          <c:yMode val="edge"/>
          <c:x val="0.58838072324292723"/>
          <c:y val="0.20377234095738042"/>
          <c:w val="0.39773038786818332"/>
          <c:h val="0.7867013498312706"/>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a:t>Το </a:t>
            </a:r>
            <a:r>
              <a:rPr lang="el-GR" dirty="0" smtClean="0"/>
              <a:t>αλκοόλ είναι αιτία εγκληματικότητας </a:t>
            </a:r>
            <a:r>
              <a:rPr lang="el-GR" dirty="0"/>
              <a:t>των </a:t>
            </a:r>
            <a:r>
              <a:rPr lang="el-GR" dirty="0" smtClean="0"/>
              <a:t>νέων;</a:t>
            </a:r>
            <a:endParaRPr lang="el-GR" dirty="0"/>
          </a:p>
        </c:rich>
      </c:tx>
      <c:layout>
        <c:manualLayout>
          <c:xMode val="edge"/>
          <c:yMode val="edge"/>
          <c:x val="0.10733796296296297"/>
          <c:y val="2.3809523809523812E-2"/>
        </c:manualLayout>
      </c:layout>
    </c:title>
    <c:plotArea>
      <c:layout/>
      <c:pieChart>
        <c:varyColors val="1"/>
        <c:ser>
          <c:idx val="0"/>
          <c:order val="0"/>
          <c:tx>
            <c:strRef>
              <c:f>Φύλλο1!$B$1</c:f>
              <c:strCache>
                <c:ptCount val="1"/>
                <c:pt idx="0">
                  <c:v>Το αλκοολ ειναι αιτια εγκληματικοτητας των νεων?</c:v>
                </c:pt>
              </c:strCache>
            </c:strRef>
          </c:tx>
          <c:cat>
            <c:strRef>
              <c:f>Φύλλο1!$A$2:$A$5</c:f>
              <c:strCache>
                <c:ptCount val="2"/>
                <c:pt idx="0">
                  <c:v>Ναι-66%</c:v>
                </c:pt>
                <c:pt idx="1">
                  <c:v>Όχι-34%</c:v>
                </c:pt>
              </c:strCache>
            </c:strRef>
          </c:cat>
          <c:val>
            <c:numRef>
              <c:f>Φύλλο1!$B$2:$B$5</c:f>
              <c:numCache>
                <c:formatCode>General</c:formatCode>
                <c:ptCount val="2"/>
                <c:pt idx="0">
                  <c:v>66</c:v>
                </c:pt>
                <c:pt idx="1">
                  <c:v>34</c:v>
                </c:pt>
              </c:numCache>
            </c:numRef>
          </c:val>
        </c:ser>
        <c:firstSliceAng val="0"/>
      </c:pieChart>
    </c:plotArea>
    <c:legend>
      <c:legendPos val="r"/>
      <c:layout>
        <c:manualLayout>
          <c:xMode val="edge"/>
          <c:yMode val="edge"/>
          <c:x val="0.62914461213181783"/>
          <c:y val="0.24758748906386724"/>
          <c:w val="0.35696649897929472"/>
          <c:h val="0.71891201099862512"/>
        </c:manualLayout>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Θεωρείς </a:t>
            </a:r>
            <a:r>
              <a:rPr lang="el-GR" dirty="0"/>
              <a:t>το </a:t>
            </a:r>
            <a:r>
              <a:rPr lang="el-GR" dirty="0" smtClean="0"/>
              <a:t>οικονομικό πρόβλημα </a:t>
            </a:r>
            <a:r>
              <a:rPr lang="el-GR" dirty="0"/>
              <a:t>των </a:t>
            </a:r>
            <a:r>
              <a:rPr lang="el-GR" dirty="0" smtClean="0"/>
              <a:t>νέων αιτία </a:t>
            </a:r>
            <a:r>
              <a:rPr lang="el-GR" dirty="0"/>
              <a:t>για την </a:t>
            </a:r>
            <a:r>
              <a:rPr lang="el-GR" dirty="0" smtClean="0"/>
              <a:t>εγκληματικότητα;</a:t>
            </a:r>
            <a:endParaRPr lang="el-GR" dirty="0"/>
          </a:p>
        </c:rich>
      </c:tx>
      <c:spPr>
        <a:noFill/>
        <a:ln w="25476">
          <a:noFill/>
        </a:ln>
      </c:spPr>
    </c:title>
    <c:plotArea>
      <c:layout/>
      <c:pieChart>
        <c:varyColors val="1"/>
        <c:ser>
          <c:idx val="0"/>
          <c:order val="0"/>
          <c:tx>
            <c:strRef>
              <c:f>Φύλλο1!$B$1</c:f>
              <c:strCache>
                <c:ptCount val="1"/>
                <c:pt idx="0">
                  <c:v>Θεωρεις το οικονομικο προβλημα των νεων αιτια για την εγκληματικοτητα?</c:v>
                </c:pt>
              </c:strCache>
            </c:strRef>
          </c:tx>
          <c:cat>
            <c:strRef>
              <c:f>Φύλλο1!$A$2:$A$5</c:f>
              <c:strCache>
                <c:ptCount val="2"/>
                <c:pt idx="0">
                  <c:v>Ναι-76%</c:v>
                </c:pt>
                <c:pt idx="1">
                  <c:v>Όχι-24%</c:v>
                </c:pt>
              </c:strCache>
            </c:strRef>
          </c:cat>
          <c:val>
            <c:numRef>
              <c:f>Φύλλο1!$B$2:$B$5</c:f>
              <c:numCache>
                <c:formatCode>General</c:formatCode>
                <c:ptCount val="2"/>
                <c:pt idx="0">
                  <c:v>76</c:v>
                </c:pt>
                <c:pt idx="1">
                  <c:v>24</c:v>
                </c:pt>
              </c:numCache>
            </c:numRef>
          </c:val>
        </c:ser>
        <c:firstSliceAng val="0"/>
      </c:pieChart>
      <c:spPr>
        <a:noFill/>
        <a:ln w="25476">
          <a:noFill/>
        </a:ln>
      </c:spPr>
    </c:plotArea>
    <c:legend>
      <c:legendPos val="r"/>
    </c:legend>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Μπορεί </a:t>
            </a:r>
            <a:r>
              <a:rPr lang="el-GR" dirty="0"/>
              <a:t>το </a:t>
            </a:r>
            <a:r>
              <a:rPr lang="el-GR" dirty="0" smtClean="0"/>
              <a:t>σχολείο </a:t>
            </a:r>
            <a:r>
              <a:rPr lang="el-GR" dirty="0"/>
              <a:t>να </a:t>
            </a:r>
            <a:r>
              <a:rPr lang="el-GR" dirty="0" smtClean="0"/>
              <a:t>βοηθήσει </a:t>
            </a:r>
            <a:r>
              <a:rPr lang="el-GR" dirty="0"/>
              <a:t>στην </a:t>
            </a:r>
            <a:r>
              <a:rPr lang="el-GR" dirty="0" smtClean="0"/>
              <a:t>αποφυγή </a:t>
            </a:r>
            <a:r>
              <a:rPr lang="el-GR" dirty="0"/>
              <a:t>της </a:t>
            </a:r>
            <a:r>
              <a:rPr lang="el-GR" dirty="0" smtClean="0"/>
              <a:t>εγκληματικότητας;</a:t>
            </a:r>
            <a:endParaRPr lang="el-GR" dirty="0"/>
          </a:p>
        </c:rich>
      </c:tx>
    </c:title>
    <c:plotArea>
      <c:layout/>
      <c:pieChart>
        <c:varyColors val="1"/>
        <c:ser>
          <c:idx val="0"/>
          <c:order val="0"/>
          <c:tx>
            <c:strRef>
              <c:f>Φύλλο1!$B$1</c:f>
              <c:strCache>
                <c:ptCount val="1"/>
                <c:pt idx="0">
                  <c:v>Μπορει το σχολειο να βοηθησει στην αποφυγη της εγκληματικοτητας?</c:v>
                </c:pt>
              </c:strCache>
            </c:strRef>
          </c:tx>
          <c:cat>
            <c:strRef>
              <c:f>Φύλλο1!$A$2:$A$5</c:f>
              <c:strCache>
                <c:ptCount val="2"/>
                <c:pt idx="0">
                  <c:v>Ναι-88%</c:v>
                </c:pt>
                <c:pt idx="1">
                  <c:v>Όχι-12%</c:v>
                </c:pt>
              </c:strCache>
            </c:strRef>
          </c:cat>
          <c:val>
            <c:numRef>
              <c:f>Φύλλο1!$B$2:$B$5</c:f>
              <c:numCache>
                <c:formatCode>General</c:formatCode>
                <c:ptCount val="2"/>
                <c:pt idx="0">
                  <c:v>88</c:v>
                </c:pt>
                <c:pt idx="1">
                  <c:v>12</c:v>
                </c:pt>
              </c:numCache>
            </c:numRef>
          </c:val>
        </c:ser>
        <c:firstSliceAng val="0"/>
      </c:pieChart>
    </c:plotArea>
    <c:legend>
      <c:legendPos val="r"/>
      <c:layout>
        <c:manualLayout>
          <c:xMode val="edge"/>
          <c:yMode val="edge"/>
          <c:x val="0.6407186862058919"/>
          <c:y val="0.24758748906386724"/>
          <c:w val="0.34539242490522032"/>
          <c:h val="0.74272153480814973"/>
        </c:manualLayou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Υπάρχουν συμμορίες νέων </a:t>
            </a:r>
            <a:r>
              <a:rPr lang="el-GR" dirty="0"/>
              <a:t>στα </a:t>
            </a:r>
            <a:r>
              <a:rPr lang="el-GR" dirty="0" smtClean="0"/>
              <a:t>σχολεία</a:t>
            </a:r>
            <a:r>
              <a:rPr lang="el-GR" dirty="0"/>
              <a:t>?</a:t>
            </a:r>
          </a:p>
        </c:rich>
      </c:tx>
    </c:title>
    <c:plotArea>
      <c:layout/>
      <c:pieChart>
        <c:varyColors val="1"/>
        <c:ser>
          <c:idx val="0"/>
          <c:order val="0"/>
          <c:tx>
            <c:strRef>
              <c:f>Φύλλο1!$B$1</c:f>
              <c:strCache>
                <c:ptCount val="1"/>
                <c:pt idx="0">
                  <c:v>Υπαρχουν συμμοριες νεων στα σχολεια?</c:v>
                </c:pt>
              </c:strCache>
            </c:strRef>
          </c:tx>
          <c:cat>
            <c:strRef>
              <c:f>Φύλλο1!$A$2:$A$5</c:f>
              <c:strCache>
                <c:ptCount val="2"/>
                <c:pt idx="0">
                  <c:v>Nαι-66%</c:v>
                </c:pt>
                <c:pt idx="1">
                  <c:v>Όχι-34%</c:v>
                </c:pt>
              </c:strCache>
            </c:strRef>
          </c:cat>
          <c:val>
            <c:numRef>
              <c:f>Φύλλο1!$B$2:$B$5</c:f>
              <c:numCache>
                <c:formatCode>General</c:formatCode>
                <c:ptCount val="2"/>
                <c:pt idx="0">
                  <c:v>66</c:v>
                </c:pt>
                <c:pt idx="1">
                  <c:v>34</c:v>
                </c:pt>
              </c:numCache>
            </c:numRef>
          </c:val>
        </c:ser>
        <c:firstSliceAng val="0"/>
      </c:pieChart>
    </c:plotArea>
    <c:legend>
      <c:legendPos val="r"/>
      <c:layout>
        <c:manualLayout>
          <c:xMode val="edge"/>
          <c:yMode val="edge"/>
          <c:x val="0.66849646398366869"/>
          <c:y val="0.1365260592425947"/>
          <c:w val="0.31761464712744297"/>
          <c:h val="0.78637232845894256"/>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10C71-257F-4CAD-91D8-5BE4ADE955D2}" type="datetimeFigureOut">
              <a:rPr lang="el-GR" smtClean="0"/>
              <a:pPr/>
              <a:t>15/1/2016</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62A3-79A1-4719-A540-252F737DD5D1}"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61B9BC8-A4CF-454A-A94C-4FA1A16E0249}" type="slidenum">
              <a:rPr lang="el-GR" smtClean="0"/>
              <a:pPr/>
              <a:t>38</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8962A3-79A1-4719-A540-252F737DD5D1}" type="slidenum">
              <a:rPr lang="el-GR" smtClean="0"/>
              <a:pPr/>
              <a:t>50</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2" name="Footer Placeholder 1"/>
          <p:cNvSpPr>
            <a:spLocks noGrp="1"/>
          </p:cNvSpPr>
          <p:nvPr>
            <p:ph type="ftr" sz="quarter" idx="11"/>
          </p:nvPr>
        </p:nvSpPr>
        <p:spPr/>
        <p:txBody>
          <a:bodyPr/>
          <a:lstStyle/>
          <a:p>
            <a:endParaRPr lang="el-GR" dirty="0"/>
          </a:p>
        </p:txBody>
      </p:sp>
      <p:sp>
        <p:nvSpPr>
          <p:cNvPr id="15" name="Slide Number Placeholder 14"/>
          <p:cNvSpPr>
            <a:spLocks noGrp="1"/>
          </p:cNvSpPr>
          <p:nvPr>
            <p:ph type="sldNum" sz="quarter" idx="12"/>
          </p:nvPr>
        </p:nvSpPr>
        <p:spPr>
          <a:xfrm>
            <a:off x="8229600" y="6473952"/>
            <a:ext cx="758952" cy="246888"/>
          </a:xfrm>
        </p:spPr>
        <p:txBody>
          <a:bodyPr/>
          <a:lstStyle/>
          <a:p>
            <a:fld id="{7C2A4519-EBB1-4F1E-8452-3A93DEDF5889}"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19" name="Footer Placeholder 18"/>
          <p:cNvSpPr>
            <a:spLocks noGrp="1"/>
          </p:cNvSpPr>
          <p:nvPr>
            <p:ph type="ftr" sz="quarter" idx="11"/>
          </p:nvPr>
        </p:nvSpPr>
        <p:spPr>
          <a:xfrm>
            <a:off x="3581400" y="76200"/>
            <a:ext cx="2895600" cy="288925"/>
          </a:xfrm>
        </p:spPr>
        <p:txBody>
          <a:bodyPr/>
          <a:lstStyle/>
          <a:p>
            <a:endParaRPr lang="el-GR" dirty="0"/>
          </a:p>
        </p:txBody>
      </p:sp>
      <p:sp>
        <p:nvSpPr>
          <p:cNvPr id="16" name="Slide Number Placeholder 15"/>
          <p:cNvSpPr>
            <a:spLocks noGrp="1"/>
          </p:cNvSpPr>
          <p:nvPr>
            <p:ph type="sldNum" sz="quarter" idx="12"/>
          </p:nvPr>
        </p:nvSpPr>
        <p:spPr>
          <a:xfrm>
            <a:off x="8229600" y="6473952"/>
            <a:ext cx="758952" cy="246888"/>
          </a:xfrm>
        </p:spPr>
        <p:txBody>
          <a:bodyPr/>
          <a:lstStyle/>
          <a:p>
            <a:fld id="{7C2A4519-EBB1-4F1E-8452-3A93DEDF5889}"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11" name="Footer Placeholder 10"/>
          <p:cNvSpPr>
            <a:spLocks noGrp="1"/>
          </p:cNvSpPr>
          <p:nvPr>
            <p:ph type="ftr" sz="quarter" idx="11"/>
          </p:nvPr>
        </p:nvSpPr>
        <p:spPr/>
        <p:txBody>
          <a:bodyPr/>
          <a:lstStyle/>
          <a:p>
            <a:endParaRPr lang="el-GR" dirty="0"/>
          </a:p>
        </p:txBody>
      </p:sp>
      <p:sp>
        <p:nvSpPr>
          <p:cNvPr id="16" name="Slide Number Placeholder 15"/>
          <p:cNvSpPr>
            <a:spLocks noGrp="1"/>
          </p:cNvSpPr>
          <p:nvPr>
            <p:ph type="sldNum" sz="quarter" idx="12"/>
          </p:nvPr>
        </p:nvSpPr>
        <p:spPr/>
        <p:txBody>
          <a:bodyPr/>
          <a:lstStyle/>
          <a:p>
            <a:fld id="{7C2A4519-EBB1-4F1E-8452-3A93DEDF5889}" type="slidenum">
              <a:rPr lang="el-GR" smtClean="0"/>
              <a:pPr/>
              <a:t>‹#›</a:t>
            </a:fld>
            <a:endParaRPr lang="el-GR"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10" name="Footer Placeholder 9"/>
          <p:cNvSpPr>
            <a:spLocks noGrp="1"/>
          </p:cNvSpPr>
          <p:nvPr>
            <p:ph type="ftr" sz="quarter" idx="11"/>
          </p:nvPr>
        </p:nvSpPr>
        <p:spPr/>
        <p:txBody>
          <a:bodyPr/>
          <a:lstStyle/>
          <a:p>
            <a:endParaRPr lang="el-GR" dirty="0"/>
          </a:p>
        </p:txBody>
      </p:sp>
      <p:sp>
        <p:nvSpPr>
          <p:cNvPr id="31" name="Slide Number Placeholder 30"/>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a:xfrm>
            <a:off x="8229600" y="6477000"/>
            <a:ext cx="762000" cy="246888"/>
          </a:xfrm>
        </p:spPr>
        <p:txBody>
          <a:bodyPr/>
          <a:lstStyle/>
          <a:p>
            <a:fld id="{7C2A4519-EBB1-4F1E-8452-3A93DEDF5889}" type="slidenum">
              <a:rPr lang="el-GR" smtClean="0"/>
              <a:pPr/>
              <a:t>‹#›</a:t>
            </a:fld>
            <a:endParaRPr lang="el-GR"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21" name="Footer Placeholder 20"/>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24" name="Footer Placeholder 23"/>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29" name="Footer Placeholder 28"/>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C2A4519-EBB1-4F1E-8452-3A93DEDF5889}"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12E729F-C0E2-455B-BFDB-AC6B75F2405A}" type="datetimeFigureOut">
              <a:rPr lang="el-GR" smtClean="0"/>
              <a:pPr/>
              <a:t>15/1/2016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31" name="Slide Number Placeholder 30"/>
          <p:cNvSpPr>
            <a:spLocks noGrp="1"/>
          </p:cNvSpPr>
          <p:nvPr>
            <p:ph type="sldNum" sz="quarter" idx="12"/>
          </p:nvPr>
        </p:nvSpPr>
        <p:spPr/>
        <p:txBody>
          <a:bodyPr/>
          <a:lstStyle/>
          <a:p>
            <a:fld id="{7C2A4519-EBB1-4F1E-8452-3A93DEDF5889}" type="slidenum">
              <a:rPr lang="el-GR" smtClean="0"/>
              <a:pPr/>
              <a:t>‹#›</a:t>
            </a:fld>
            <a:endParaRPr lang="el-GR"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2E729F-C0E2-455B-BFDB-AC6B75F2405A}" type="datetimeFigureOut">
              <a:rPr lang="el-GR" smtClean="0"/>
              <a:pPr/>
              <a:t>15/1/2016</a:t>
            </a:fld>
            <a:endParaRPr lang="el-GR"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C2A4519-EBB1-4F1E-8452-3A93DEDF5889}" type="slidenum">
              <a:rPr lang="el-GR" smtClean="0"/>
              <a:pPr/>
              <a:t>‹#›</a:t>
            </a:fld>
            <a:endParaRPr lang="el-GR"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09120"/>
            <a:ext cx="9144000" cy="2348880"/>
          </a:xfrm>
        </p:spPr>
        <p:txBody>
          <a:bodyPr>
            <a:normAutofit fontScale="90000"/>
          </a:bodyPr>
          <a:lstStyle/>
          <a:p>
            <a:r>
              <a:rPr lang="el-GR" sz="2400" dirty="0" smtClean="0">
                <a:latin typeface="Times New Roman" pitchFamily="18" charset="0"/>
                <a:cs typeface="Times New Roman" pitchFamily="18" charset="0"/>
              </a:rPr>
              <a:t>Θ</a:t>
            </a:r>
            <a:r>
              <a:rPr lang="el-GR" sz="2200" dirty="0" smtClean="0">
                <a:latin typeface="Times New Roman" pitchFamily="18" charset="0"/>
                <a:cs typeface="Times New Roman" pitchFamily="18" charset="0"/>
              </a:rPr>
              <a:t>εμα</a:t>
            </a:r>
            <a:r>
              <a:rPr lang="el-GR" sz="20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εργασιασ:</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3200" b="1" dirty="0" smtClean="0">
                <a:latin typeface="Times New Roman" pitchFamily="18" charset="0"/>
                <a:cs typeface="Times New Roman" pitchFamily="18" charset="0"/>
              </a:rPr>
              <a:t>Νεανικη Παραβατικοτητα</a:t>
            </a: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Τμημα: Β΄2</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Υπευθυνη καθηγητρια:</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Κολιτσα Πολυξενη</a:t>
            </a: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endParaRPr lang="el-GR" sz="2400" dirty="0">
              <a:latin typeface="Times New Roman" pitchFamily="18" charset="0"/>
              <a:cs typeface="Times New Roman" pitchFamily="18" charset="0"/>
            </a:endParaRPr>
          </a:p>
        </p:txBody>
      </p:sp>
      <p:sp>
        <p:nvSpPr>
          <p:cNvPr id="3" name="Subtitle 2"/>
          <p:cNvSpPr>
            <a:spLocks noGrp="1"/>
          </p:cNvSpPr>
          <p:nvPr>
            <p:ph type="subTitle" idx="1"/>
          </p:nvPr>
        </p:nvSpPr>
        <p:spPr>
          <a:xfrm>
            <a:off x="0" y="0"/>
            <a:ext cx="8316416" cy="1313384"/>
          </a:xfrm>
        </p:spPr>
        <p:txBody>
          <a:bodyPr>
            <a:normAutofit lnSpcReduction="10000"/>
          </a:bodyPr>
          <a:lstStyle/>
          <a:p>
            <a:r>
              <a:rPr lang="en-GB" dirty="0" smtClean="0">
                <a:latin typeface="Times New Roman" pitchFamily="18" charset="0"/>
                <a:cs typeface="Times New Roman" pitchFamily="18" charset="0"/>
              </a:rPr>
              <a:t>5</a:t>
            </a:r>
            <a:r>
              <a:rPr lang="el-GR" baseline="30000" dirty="0" smtClean="0">
                <a:latin typeface="Times New Roman" pitchFamily="18" charset="0"/>
                <a:cs typeface="Times New Roman" pitchFamily="18" charset="0"/>
              </a:rPr>
              <a:t>ο</a:t>
            </a:r>
            <a:r>
              <a:rPr lang="el-GR" dirty="0" smtClean="0">
                <a:latin typeface="Times New Roman" pitchFamily="18" charset="0"/>
                <a:cs typeface="Times New Roman" pitchFamily="18" charset="0"/>
              </a:rPr>
              <a:t> Γενικό Λύκειο Λαμίας</a:t>
            </a:r>
          </a:p>
          <a:p>
            <a:r>
              <a:rPr lang="el-GR" dirty="0" smtClean="0">
                <a:latin typeface="Times New Roman" pitchFamily="18" charset="0"/>
                <a:cs typeface="Times New Roman" pitchFamily="18" charset="0"/>
              </a:rPr>
              <a:t>Ερευνητική Εργασία Β΄ Γενικού Λυκείου Λαμίας</a:t>
            </a:r>
          </a:p>
          <a:p>
            <a:r>
              <a:rPr lang="el-GR" dirty="0" smtClean="0">
                <a:latin typeface="Times New Roman" pitchFamily="18" charset="0"/>
                <a:cs typeface="Times New Roman" pitchFamily="18" charset="0"/>
              </a:rPr>
              <a:t>Σχολικό έτος: 2015-2016</a:t>
            </a:r>
          </a:p>
        </p:txBody>
      </p:sp>
      <p:pic>
        <p:nvPicPr>
          <p:cNvPr id="4" name="Picture 2" descr="http://xeniglossa.gr/uploads/07e00ed3c755ac9af1b611c8f4eb5bf1.jpg"/>
          <p:cNvPicPr>
            <a:picLocks noChangeAspect="1" noChangeArrowheads="1"/>
          </p:cNvPicPr>
          <p:nvPr/>
        </p:nvPicPr>
        <p:blipFill>
          <a:blip r:embed="rId2" cstate="print"/>
          <a:stretch>
            <a:fillRect/>
          </a:stretch>
        </p:blipFill>
        <p:spPr bwMode="auto">
          <a:xfrm>
            <a:off x="2987824" y="1196753"/>
            <a:ext cx="4096568" cy="331236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l-GR" sz="2800" b="1" dirty="0" smtClean="0">
                <a:latin typeface="Times New Roman" pitchFamily="18" charset="0"/>
                <a:cs typeface="Times New Roman" pitchFamily="18" charset="0"/>
              </a:rPr>
              <a:t>Κοινωνικός θεσμός της οικογένειας:</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Ενά</a:t>
            </a:r>
            <a:r>
              <a:rPr lang="el-GR" sz="2800" dirty="0" smtClean="0">
                <a:latin typeface="Times New Roman" pitchFamily="18" charset="0"/>
                <a:cs typeface="Times New Roman" pitchFamily="18" charset="0"/>
              </a:rPr>
              <a:t> παιδί μονογονεϊκής οικογένειας μπορεί να οδηγηθεί σε παραβατικές ομάδες.</a:t>
            </a:r>
            <a:endParaRPr lang="en-US" sz="2800"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Ρόλος της οικογένειας: </a:t>
            </a:r>
            <a:r>
              <a:rPr lang="el-GR" sz="2800" dirty="0" smtClean="0">
                <a:latin typeface="Times New Roman" pitchFamily="18" charset="0"/>
                <a:cs typeface="Times New Roman" pitchFamily="18" charset="0"/>
              </a:rPr>
              <a:t>Μία δυσλειτουργική οικογένεια που χαρακτηρίζεται από συγκρούσεις συνδέεται πολλές φορές με την παραβατικότητα των νέων.</a:t>
            </a: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p:txBody>
      </p:sp>
      <p:pic>
        <p:nvPicPr>
          <p:cNvPr id="4" name="Picture 8" descr="http://www.psixologikosfaros.gr/photos/family.4jpg.jpg"/>
          <p:cNvPicPr>
            <a:picLocks noChangeAspect="1" noChangeArrowheads="1"/>
          </p:cNvPicPr>
          <p:nvPr/>
        </p:nvPicPr>
        <p:blipFill>
          <a:blip r:embed="rId2" cstate="print"/>
          <a:stretch>
            <a:fillRect/>
          </a:stretch>
        </p:blipFill>
        <p:spPr bwMode="auto">
          <a:xfrm>
            <a:off x="3275855" y="3717032"/>
            <a:ext cx="3361571" cy="314096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6" name="Picture 10" descr="http://www.sigmalive.com/uploads/images/news/DOC.20140930_.1197853_.%CE%9E%CE%A5%CE%9B%CE%9F_600x383_.jpg"/>
          <p:cNvPicPr>
            <a:picLocks noChangeAspect="1" noChangeArrowheads="1"/>
          </p:cNvPicPr>
          <p:nvPr/>
        </p:nvPicPr>
        <p:blipFill>
          <a:blip r:embed="rId2" cstate="prin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l-GR" sz="2800" b="1" dirty="0" smtClean="0">
                <a:latin typeface="Times New Roman" pitchFamily="18" charset="0"/>
                <a:cs typeface="Times New Roman" pitchFamily="18" charset="0"/>
              </a:rPr>
              <a:t>Οικονομική κατάσταση της οικογένειας: </a:t>
            </a:r>
            <a:r>
              <a:rPr lang="el-GR" sz="2800" dirty="0">
                <a:latin typeface="Times New Roman" pitchFamily="18" charset="0"/>
                <a:cs typeface="Times New Roman" pitchFamily="18" charset="0"/>
              </a:rPr>
              <a:t>Οι έφηβοι από οικογένειες με χαμηλό εισόδημα συχνά αισθάνονται </a:t>
            </a:r>
            <a:r>
              <a:rPr lang="el-GR" sz="2800" dirty="0" smtClean="0">
                <a:latin typeface="Times New Roman" pitchFamily="18" charset="0"/>
                <a:cs typeface="Times New Roman" pitchFamily="18" charset="0"/>
              </a:rPr>
              <a:t>αποκλεισμένοι.</a:t>
            </a:r>
            <a:endParaRPr lang="en-GB" sz="2800"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Μ.Μ.Ε:</a:t>
            </a:r>
            <a:r>
              <a:rPr lang="el-GR" sz="2800"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O</a:t>
            </a:r>
            <a:r>
              <a:rPr lang="el-GR" sz="2800" dirty="0" smtClean="0">
                <a:latin typeface="Times New Roman" pitchFamily="18" charset="0"/>
                <a:cs typeface="Times New Roman" pitchFamily="18" charset="0"/>
              </a:rPr>
              <a:t>ι </a:t>
            </a:r>
            <a:r>
              <a:rPr lang="el-GR" sz="2800" dirty="0">
                <a:latin typeface="Times New Roman" pitchFamily="18" charset="0"/>
                <a:cs typeface="Times New Roman" pitchFamily="18" charset="0"/>
              </a:rPr>
              <a:t>νέοι παρακολουθώντας τη βία τείνουν να συμπεριφέρονται περισσότερο επιθετικά. </a:t>
            </a:r>
          </a:p>
        </p:txBody>
      </p:sp>
      <p:pic>
        <p:nvPicPr>
          <p:cNvPr id="4" name="Picture 6" descr="http://ephemeron.eu/wp-content/uploads/2015/05/CC1pS5WVAAA3GBe.jpg_large.jpg"/>
          <p:cNvPicPr>
            <a:picLocks noChangeAspect="1" noChangeArrowheads="1"/>
          </p:cNvPicPr>
          <p:nvPr/>
        </p:nvPicPr>
        <p:blipFill>
          <a:blip r:embed="rId2" cstate="print"/>
          <a:stretch>
            <a:fillRect/>
          </a:stretch>
        </p:blipFill>
        <p:spPr bwMode="auto">
          <a:xfrm>
            <a:off x="3203848" y="3212976"/>
            <a:ext cx="3645024" cy="364502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l-GR" sz="2800" b="1" dirty="0" smtClean="0">
                <a:latin typeface="Times New Roman" pitchFamily="18" charset="0"/>
                <a:cs typeface="Times New Roman" pitchFamily="18" charset="0"/>
              </a:rPr>
              <a:t>Σχολείο:</a:t>
            </a:r>
            <a:r>
              <a:rPr lang="el-GR" sz="2800" dirty="0" smtClean="0">
                <a:latin typeface="Times New Roman" pitchFamily="18" charset="0"/>
                <a:cs typeface="Times New Roman" pitchFamily="18" charset="0"/>
              </a:rPr>
              <a:t> Τα </a:t>
            </a:r>
            <a:r>
              <a:rPr lang="el-GR" sz="2800" dirty="0">
                <a:latin typeface="Times New Roman" pitchFamily="18" charset="0"/>
                <a:cs typeface="Times New Roman" pitchFamily="18" charset="0"/>
              </a:rPr>
              <a:t>τυχὸν μαθησιακὰ προβλήματα, η μειωμένη επίδοση ενὸς παιδιού, δημιουργεί αισθήματα χαμηλής </a:t>
            </a:r>
            <a:r>
              <a:rPr lang="el-GR" sz="2800" dirty="0" smtClean="0">
                <a:latin typeface="Times New Roman" pitchFamily="18" charset="0"/>
                <a:cs typeface="Times New Roman" pitchFamily="18" charset="0"/>
              </a:rPr>
              <a:t>αυτοεκτίμησης.</a:t>
            </a:r>
            <a:endParaRPr lang="en-GB" sz="28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Η παρέα συνομηλίκων: </a:t>
            </a:r>
            <a:r>
              <a:rPr lang="el-GR" sz="2800" dirty="0">
                <a:latin typeface="Times New Roman" pitchFamily="18" charset="0"/>
                <a:cs typeface="Times New Roman" pitchFamily="18" charset="0"/>
              </a:rPr>
              <a:t>Ο </a:t>
            </a:r>
            <a:r>
              <a:rPr lang="el-GR" sz="2800" dirty="0" smtClean="0">
                <a:latin typeface="Times New Roman" pitchFamily="18" charset="0"/>
                <a:cs typeface="Times New Roman" pitchFamily="18" charset="0"/>
              </a:rPr>
              <a:t>κοινός </a:t>
            </a:r>
            <a:r>
              <a:rPr lang="el-GR" sz="2800" dirty="0">
                <a:latin typeface="Times New Roman" pitchFamily="18" charset="0"/>
                <a:cs typeface="Times New Roman" pitchFamily="18" charset="0"/>
              </a:rPr>
              <a:t>τρόπος σκέψης, η κατανόηση στον τρόπο ντυσίματος  και </a:t>
            </a:r>
            <a:r>
              <a:rPr lang="el-GR" sz="2800" dirty="0" smtClean="0">
                <a:latin typeface="Times New Roman" pitchFamily="18" charset="0"/>
                <a:cs typeface="Times New Roman" pitchFamily="18" charset="0"/>
              </a:rPr>
              <a:t>διασκέδασης αποτελούν </a:t>
            </a:r>
            <a:r>
              <a:rPr lang="el-GR" sz="2800" dirty="0">
                <a:latin typeface="Times New Roman" pitchFamily="18" charset="0"/>
                <a:cs typeface="Times New Roman" pitchFamily="18" charset="0"/>
              </a:rPr>
              <a:t>συνεκτικὸ κρίκο στη δημιουργία ομάδας. </a:t>
            </a:r>
            <a:endParaRPr lang="el-GR" sz="28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pic>
        <p:nvPicPr>
          <p:cNvPr id="4" name="Picture 4" descr="https://mariannamitta.files.wordpress.com/2015/07/group-of-young-teenagers-001.jpg?w=365&amp;h=276&amp;crop=1"/>
          <p:cNvPicPr>
            <a:picLocks noChangeAspect="1" noChangeArrowheads="1"/>
          </p:cNvPicPr>
          <p:nvPr/>
        </p:nvPicPr>
        <p:blipFill>
          <a:blip r:embed="rId2" cstate="print"/>
          <a:stretch>
            <a:fillRect/>
          </a:stretch>
        </p:blipFill>
        <p:spPr bwMode="auto">
          <a:xfrm>
            <a:off x="3995936" y="3645024"/>
            <a:ext cx="4032448" cy="304919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golpion.com/img/satanism/zep-4.jpg"/>
          <p:cNvPicPr>
            <a:picLocks noChangeAspect="1" noChangeArrowheads="1"/>
          </p:cNvPicPr>
          <p:nvPr/>
        </p:nvPicPr>
        <p:blipFill>
          <a:blip r:embed="rId2" cstate="print"/>
          <a:stretch>
            <a:fillRect/>
          </a:stretch>
        </p:blipFill>
        <p:spPr bwMode="auto">
          <a:xfrm>
            <a:off x="1" y="0"/>
            <a:ext cx="9153854" cy="68580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l-GR" sz="2800" b="1" dirty="0" smtClean="0">
                <a:latin typeface="Times New Roman" pitchFamily="18" charset="0"/>
                <a:cs typeface="Times New Roman" pitchFamily="18" charset="0"/>
              </a:rPr>
              <a:t>Ο αποκλεισμός:</a:t>
            </a:r>
            <a:r>
              <a:rPr lang="el-GR" sz="2800" dirty="0" smtClean="0">
                <a:latin typeface="Times New Roman" pitchFamily="18" charset="0"/>
                <a:cs typeface="Times New Roman" pitchFamily="18" charset="0"/>
              </a:rPr>
              <a:t> Είναι ακόμη ένας παράγοντας που ωθεί τους νέους στην παραβατική συμπεριφορά.</a:t>
            </a:r>
          </a:p>
          <a:p>
            <a:endParaRPr lang="el-GR" dirty="0" smtClean="0"/>
          </a:p>
          <a:p>
            <a:endParaRPr lang="el-GR" dirty="0"/>
          </a:p>
          <a:p>
            <a:endParaRPr lang="el-GR" dirty="0" smtClean="0"/>
          </a:p>
          <a:p>
            <a:endParaRPr lang="el-GR" dirty="0"/>
          </a:p>
          <a:p>
            <a:endParaRPr lang="en-GB"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Χάσμα γενεών</a:t>
            </a:r>
            <a:r>
              <a:rPr lang="el-GR" sz="2800" b="1" dirty="0" smtClean="0"/>
              <a:t>: </a:t>
            </a:r>
            <a:r>
              <a:rPr lang="el-GR" sz="2800" dirty="0" smtClean="0">
                <a:latin typeface="Times New Roman" pitchFamily="18" charset="0"/>
                <a:cs typeface="Times New Roman" pitchFamily="18" charset="0"/>
              </a:rPr>
              <a:t>Οι </a:t>
            </a:r>
            <a:r>
              <a:rPr lang="el-GR" sz="2800" dirty="0">
                <a:latin typeface="Times New Roman" pitchFamily="18" charset="0"/>
                <a:cs typeface="Times New Roman" pitchFamily="18" charset="0"/>
              </a:rPr>
              <a:t>νέοι εμφανίζουν νέους τρόπους </a:t>
            </a:r>
            <a:r>
              <a:rPr lang="el-GR" sz="2800" dirty="0" smtClean="0">
                <a:latin typeface="Times New Roman" pitchFamily="18" charset="0"/>
                <a:cs typeface="Times New Roman" pitchFamily="18" charset="0"/>
              </a:rPr>
              <a:t>συμπεριφοράς</a:t>
            </a:r>
            <a:r>
              <a:rPr lang="el-GR" sz="2800" dirty="0" smtClean="0"/>
              <a:t>. </a:t>
            </a:r>
            <a:r>
              <a:rPr lang="el-GR" sz="2800" dirty="0" smtClean="0">
                <a:latin typeface="Times New Roman" pitchFamily="18" charset="0"/>
                <a:cs typeface="Times New Roman" pitchFamily="18" charset="0"/>
              </a:rPr>
              <a:t>Τις οποίες οι </a:t>
            </a:r>
            <a:r>
              <a:rPr lang="el-GR" sz="2800" dirty="0">
                <a:latin typeface="Times New Roman" pitchFamily="18" charset="0"/>
                <a:cs typeface="Times New Roman" pitchFamily="18" charset="0"/>
              </a:rPr>
              <a:t>ενήλικοι στιγματίζουν </a:t>
            </a:r>
            <a:r>
              <a:rPr lang="el-GR" sz="2800" dirty="0" smtClean="0">
                <a:latin typeface="Times New Roman" pitchFamily="18" charset="0"/>
                <a:cs typeface="Times New Roman" pitchFamily="18" charset="0"/>
              </a:rPr>
              <a:t>ως </a:t>
            </a:r>
            <a:r>
              <a:rPr lang="el-GR" sz="2800" dirty="0">
                <a:latin typeface="Times New Roman" pitchFamily="18" charset="0"/>
                <a:cs typeface="Times New Roman" pitchFamily="18" charset="0"/>
              </a:rPr>
              <a:t>αντικοινωνικές με αποτέλεσμα να δημιουργείται μια </a:t>
            </a:r>
            <a:r>
              <a:rPr lang="el-GR" sz="2800" dirty="0" smtClean="0">
                <a:latin typeface="Times New Roman" pitchFamily="18" charset="0"/>
                <a:cs typeface="Times New Roman" pitchFamily="18" charset="0"/>
              </a:rPr>
              <a:t>απόσταση </a:t>
            </a:r>
            <a:r>
              <a:rPr lang="el-GR" sz="2800" dirty="0">
                <a:latin typeface="Times New Roman" pitchFamily="18" charset="0"/>
                <a:cs typeface="Times New Roman" pitchFamily="18" charset="0"/>
              </a:rPr>
              <a:t>μεταξύ των δύο ηλικιακών ομάδων.</a:t>
            </a:r>
            <a:endParaRPr lang="el-GR" sz="2800" dirty="0" smtClean="0">
              <a:latin typeface="Times New Roman" pitchFamily="18" charset="0"/>
              <a:cs typeface="Times New Roman" pitchFamily="18" charset="0"/>
            </a:endParaRPr>
          </a:p>
        </p:txBody>
      </p:sp>
      <p:pic>
        <p:nvPicPr>
          <p:cNvPr id="4" name="Picture 2" descr="http://psychografimata.com/wp-content/uploads/2011/07/neaniki-eglimatikotita.jpg"/>
          <p:cNvPicPr>
            <a:picLocks noChangeAspect="1" noChangeArrowheads="1"/>
          </p:cNvPicPr>
          <p:nvPr/>
        </p:nvPicPr>
        <p:blipFill>
          <a:blip r:embed="rId2" cstate="print"/>
          <a:stretch>
            <a:fillRect/>
          </a:stretch>
        </p:blipFill>
        <p:spPr bwMode="auto">
          <a:xfrm>
            <a:off x="2195736" y="1268760"/>
            <a:ext cx="4114742" cy="273630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3528" y="0"/>
            <a:ext cx="8229600" cy="1296988"/>
          </a:xfrm>
        </p:spPr>
        <p:txBody>
          <a:bodyPr>
            <a:normAutofit fontScale="90000"/>
          </a:bodyPr>
          <a:lstStyle/>
          <a:p>
            <a:pPr algn="ctr"/>
            <a:r>
              <a:rPr lang="el-GR" sz="4000" b="1" u="sng" dirty="0"/>
              <a:t>ΣΥΝΕΠΕΙΕΣ ΝΕΑΝΙΚΗΣ ΠΑΡΑΒΑΤΙΚΟΤΗΤΑΣ</a:t>
            </a:r>
          </a:p>
        </p:txBody>
      </p:sp>
      <p:pic>
        <p:nvPicPr>
          <p:cNvPr id="2053" name="Picture 5" descr="old_school_cool_6"/>
          <p:cNvPicPr>
            <a:picLocks noChangeAspect="1" noChangeArrowheads="1"/>
          </p:cNvPicPr>
          <p:nvPr/>
        </p:nvPicPr>
        <p:blipFill>
          <a:blip r:embed="rId2" cstate="print"/>
          <a:srcRect/>
          <a:stretch>
            <a:fillRect/>
          </a:stretch>
        </p:blipFill>
        <p:spPr bwMode="auto">
          <a:xfrm>
            <a:off x="2268538" y="2060575"/>
            <a:ext cx="4391025" cy="43910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600">
                                          <p:stCondLst>
                                            <p:cond delay="0"/>
                                          </p:stCondLst>
                                        </p:cTn>
                                        <p:tgtEl>
                                          <p:spTgt spid="2050"/>
                                        </p:tgtEl>
                                      </p:cBhvr>
                                    </p:animEffect>
                                    <p:anim calcmode="lin" valueType="num">
                                      <p:cBhvr>
                                        <p:cTn id="8" dur="6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0"/>
            <a:ext cx="8496944" cy="980728"/>
          </a:xfrm>
        </p:spPr>
        <p:txBody>
          <a:bodyPr>
            <a:normAutofit fontScale="90000"/>
          </a:bodyPr>
          <a:lstStyle/>
          <a:p>
            <a:pPr algn="ctr"/>
            <a:r>
              <a:rPr lang="el-GR" sz="2800" b="1" u="sng" dirty="0" smtClean="0"/>
              <a:t/>
            </a:r>
            <a:br>
              <a:rPr lang="el-GR" sz="2800" b="1" u="sng" dirty="0" smtClean="0"/>
            </a:br>
            <a:r>
              <a:rPr lang="el-GR" sz="4000" b="1" u="sng" dirty="0" smtClean="0"/>
              <a:t>Συνεπειεσ </a:t>
            </a:r>
            <a:r>
              <a:rPr lang="el-GR" sz="4000" b="1" u="sng" dirty="0"/>
              <a:t>για το </a:t>
            </a:r>
            <a:r>
              <a:rPr lang="el-GR" sz="4000" b="1" u="sng" dirty="0" smtClean="0"/>
              <a:t>ατομο</a:t>
            </a:r>
            <a:r>
              <a:rPr lang="el-GR" sz="2400" u="sng" dirty="0" smtClean="0"/>
              <a:t>                                                          </a:t>
            </a:r>
            <a:r>
              <a:rPr lang="el-GR" sz="2400" u="sng" dirty="0"/>
              <a:t/>
            </a:r>
            <a:br>
              <a:rPr lang="el-GR" sz="2400" u="sng" dirty="0"/>
            </a:br>
            <a:r>
              <a:rPr lang="el-GR" sz="2400" u="sng" dirty="0"/>
              <a:t/>
            </a:r>
            <a:br>
              <a:rPr lang="el-GR" sz="2400" u="sng" dirty="0"/>
            </a:br>
            <a:endParaRPr lang="el-GR" sz="2400" u="sng" dirty="0"/>
          </a:p>
        </p:txBody>
      </p:sp>
      <p:sp>
        <p:nvSpPr>
          <p:cNvPr id="17411" name="Rectangle 3"/>
          <p:cNvSpPr>
            <a:spLocks noGrp="1" noChangeArrowheads="1"/>
          </p:cNvSpPr>
          <p:nvPr>
            <p:ph type="body" idx="1"/>
          </p:nvPr>
        </p:nvSpPr>
        <p:spPr>
          <a:xfrm>
            <a:off x="0" y="620688"/>
            <a:ext cx="9144000" cy="6021288"/>
          </a:xfrm>
        </p:spPr>
        <p:txBody>
          <a:bodyPr>
            <a:normAutofit lnSpcReduction="10000"/>
          </a:bodyPr>
          <a:lstStyle/>
          <a:p>
            <a:pPr>
              <a:lnSpc>
                <a:spcPct val="90000"/>
              </a:lnSpc>
              <a:buFont typeface="Wingdings" pitchFamily="2" charset="2"/>
              <a:buChar char="§"/>
            </a:pPr>
            <a:endParaRPr lang="el-GR" sz="2400" dirty="0" smtClean="0"/>
          </a:p>
          <a:p>
            <a:pPr algn="ctr">
              <a:lnSpc>
                <a:spcPct val="90000"/>
              </a:lnSpc>
              <a:buNone/>
            </a:pPr>
            <a:r>
              <a:rPr lang="el-GR" sz="2800" b="1" u="sng" dirty="0" smtClean="0">
                <a:latin typeface="Times New Roman" pitchFamily="18" charset="0"/>
                <a:cs typeface="Times New Roman" pitchFamily="18" charset="0"/>
              </a:rPr>
              <a:t>Α. Το άτομο που εμπλέκεται σε παραβατικές ομάδες και συμπεριφορές/ο Θύτης</a:t>
            </a:r>
            <a:endParaRPr lang="el-GR" sz="2800" b="1" dirty="0" smtClean="0">
              <a:latin typeface="Times New Roman" pitchFamily="18" charset="0"/>
              <a:cs typeface="Times New Roman" pitchFamily="18" charset="0"/>
            </a:endParaRPr>
          </a:p>
          <a:p>
            <a:pPr>
              <a:lnSpc>
                <a:spcPct val="90000"/>
              </a:lnSpc>
              <a:buFont typeface="Wingdings" pitchFamily="2" charset="2"/>
              <a:buChar char="§"/>
            </a:pPr>
            <a:r>
              <a:rPr lang="el-GR" sz="2800" dirty="0" smtClean="0">
                <a:latin typeface="Times New Roman" pitchFamily="18" charset="0"/>
                <a:cs typeface="Times New Roman" pitchFamily="18" charset="0"/>
              </a:rPr>
              <a:t>Βιώνει </a:t>
            </a:r>
            <a:r>
              <a:rPr lang="el-GR" sz="2800" dirty="0">
                <a:latin typeface="Times New Roman" pitchFamily="18" charset="0"/>
                <a:cs typeface="Times New Roman" pitchFamily="18" charset="0"/>
              </a:rPr>
              <a:t>τις περισσότερες φορές, την περιθωριοποίηση και μια ζωή δίχως προοπτική και </a:t>
            </a:r>
            <a:r>
              <a:rPr lang="el-GR" sz="2800" dirty="0" smtClean="0">
                <a:latin typeface="Times New Roman" pitchFamily="18" charset="0"/>
                <a:cs typeface="Times New Roman" pitchFamily="18" charset="0"/>
              </a:rPr>
              <a:t>όνειρα</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pPr>
              <a:lnSpc>
                <a:spcPct val="90000"/>
              </a:lnSpc>
              <a:buFont typeface="Wingdings" pitchFamily="2" charset="2"/>
              <a:buChar char="§"/>
            </a:pPr>
            <a:r>
              <a:rPr lang="el-GR" sz="2800" dirty="0">
                <a:latin typeface="Times New Roman" pitchFamily="18" charset="0"/>
                <a:cs typeface="Times New Roman" pitchFamily="18" charset="0"/>
              </a:rPr>
              <a:t>Αποκτά μιαν αρνητική στάση απέναντι στα κοινωνικά </a:t>
            </a:r>
            <a:r>
              <a:rPr lang="el-GR" sz="2800" dirty="0" smtClean="0">
                <a:latin typeface="Times New Roman" pitchFamily="18" charset="0"/>
                <a:cs typeface="Times New Roman" pitchFamily="18" charset="0"/>
              </a:rPr>
              <a:t>δρώμενα</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pPr>
              <a:lnSpc>
                <a:spcPct val="90000"/>
              </a:lnSpc>
              <a:buFont typeface="Wingdings" pitchFamily="2" charset="2"/>
              <a:buChar char="§"/>
            </a:pPr>
            <a:r>
              <a:rPr lang="el-GR" sz="2800" dirty="0">
                <a:latin typeface="Times New Roman" pitchFamily="18" charset="0"/>
                <a:cs typeface="Times New Roman" pitchFamily="18" charset="0"/>
              </a:rPr>
              <a:t>Αρκετές φορές χάνει την αυτοεκτίμηση </a:t>
            </a:r>
            <a:r>
              <a:rPr lang="el-GR" sz="2800" dirty="0" smtClean="0">
                <a:latin typeface="Times New Roman" pitchFamily="18" charset="0"/>
                <a:cs typeface="Times New Roman" pitchFamily="18" charset="0"/>
              </a:rPr>
              <a:t>του</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pPr>
              <a:lnSpc>
                <a:spcPct val="90000"/>
              </a:lnSpc>
              <a:buFont typeface="Wingdings" pitchFamily="2" charset="2"/>
              <a:buChar char="§"/>
            </a:pPr>
            <a:r>
              <a:rPr lang="el-GR" sz="2800" dirty="0">
                <a:latin typeface="Times New Roman" pitchFamily="18" charset="0"/>
                <a:cs typeface="Times New Roman" pitchFamily="18" charset="0"/>
              </a:rPr>
              <a:t>Αντιμετωπίζει τον κίνδυνο της σωματικής </a:t>
            </a:r>
            <a:r>
              <a:rPr lang="el-GR" sz="2800" dirty="0" smtClean="0">
                <a:latin typeface="Times New Roman" pitchFamily="18" charset="0"/>
                <a:cs typeface="Times New Roman" pitchFamily="18" charset="0"/>
              </a:rPr>
              <a:t>ακεραιότητας</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pPr>
              <a:lnSpc>
                <a:spcPct val="90000"/>
              </a:lnSpc>
              <a:buFont typeface="Wingdings" pitchFamily="2" charset="2"/>
              <a:buChar char="§"/>
            </a:pPr>
            <a:r>
              <a:rPr lang="el-GR" sz="2800" dirty="0">
                <a:latin typeface="Times New Roman" pitchFamily="18" charset="0"/>
                <a:cs typeface="Times New Roman" pitchFamily="18" charset="0"/>
              </a:rPr>
              <a:t>Εθισμός στα φαινόμενα της κοινωνικής  παθογένειας (έγκλημα, κλοπή</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pPr>
              <a:lnSpc>
                <a:spcPct val="90000"/>
              </a:lnSpc>
              <a:buFont typeface="Wingdings" pitchFamily="2" charset="2"/>
              <a:buChar char="§"/>
            </a:pPr>
            <a:r>
              <a:rPr lang="el-GR" sz="2800" dirty="0">
                <a:latin typeface="Times New Roman" pitchFamily="18" charset="0"/>
                <a:cs typeface="Times New Roman" pitchFamily="18" charset="0"/>
              </a:rPr>
              <a:t>Σε περίπτωση αποκάλυψης και τιμωρίας της έννομης συμπεριφοράς ελλοχεύει ο κίνδυνος για διώξεις ή ακόμα και ο εγκλεισμός σε σωφρονιστικά ιδρύματα - κοινωνικός </a:t>
            </a:r>
            <a:r>
              <a:rPr lang="el-GR" sz="2800" dirty="0" smtClean="0">
                <a:latin typeface="Times New Roman" pitchFamily="18" charset="0"/>
                <a:cs typeface="Times New Roman" pitchFamily="18" charset="0"/>
              </a:rPr>
              <a:t>στιγματισμός</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3"/>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7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 calcmode="lin" valueType="num">
                                      <p:cBhvr>
                                        <p:cTn id="28" dur="1000" fill="hold"/>
                                        <p:tgtEl>
                                          <p:spTgt spid="17411">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74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1000" fill="hold"/>
                                        <p:tgtEl>
                                          <p:spTgt spid="17411">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74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 calcmode="lin" valueType="num">
                                      <p:cBhvr>
                                        <p:cTn id="42" dur="1000" fill="hold"/>
                                        <p:tgtEl>
                                          <p:spTgt spid="17411">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741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74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 calcmode="lin" valueType="num">
                                      <p:cBhvr>
                                        <p:cTn id="49" dur="1000" fill="hold"/>
                                        <p:tgtEl>
                                          <p:spTgt spid="17411">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1741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741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411">
                                            <p:txEl>
                                              <p:pRg st="7" end="7"/>
                                            </p:txEl>
                                          </p:spTgt>
                                        </p:tgtEl>
                                        <p:attrNameLst>
                                          <p:attrName>style.visibility</p:attrName>
                                        </p:attrNameLst>
                                      </p:cBhvr>
                                      <p:to>
                                        <p:strVal val="visible"/>
                                      </p:to>
                                    </p:set>
                                    <p:anim calcmode="lin" valueType="num">
                                      <p:cBhvr>
                                        <p:cTn id="56" dur="1000" fill="hold"/>
                                        <p:tgtEl>
                                          <p:spTgt spid="17411">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1741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0"/>
            <a:ext cx="9144000" cy="6858000"/>
          </a:xfrm>
        </p:spPr>
        <p:txBody>
          <a:bodyPr>
            <a:normAutofit/>
          </a:bodyPr>
          <a:lstStyle/>
          <a:p>
            <a:pPr>
              <a:lnSpc>
                <a:spcPct val="80000"/>
              </a:lnSpc>
              <a:buFont typeface="Wingdings" pitchFamily="2" charset="2"/>
              <a:buChar char="§"/>
            </a:pPr>
            <a:endParaRPr lang="el-GR" sz="2400" dirty="0" smtClean="0"/>
          </a:p>
          <a:p>
            <a:pPr algn="ctr">
              <a:lnSpc>
                <a:spcPct val="80000"/>
              </a:lnSpc>
              <a:buNone/>
            </a:pPr>
            <a:r>
              <a:rPr lang="el-GR" sz="2800" b="1" u="sng" dirty="0" smtClean="0">
                <a:latin typeface="Times New Roman" pitchFamily="18" charset="0"/>
                <a:cs typeface="Times New Roman" pitchFamily="18" charset="0"/>
              </a:rPr>
              <a:t>Β. Το άτομο που γίνεται θύμα εγκληματικής ενέργειας</a:t>
            </a:r>
            <a:endParaRPr lang="el-GR" sz="2800" b="1" dirty="0" smtClean="0">
              <a:latin typeface="Times New Roman" pitchFamily="18" charset="0"/>
              <a:cs typeface="Times New Roman" pitchFamily="18" charset="0"/>
            </a:endParaRPr>
          </a:p>
          <a:p>
            <a:pPr>
              <a:lnSpc>
                <a:spcPct val="80000"/>
              </a:lnSpc>
              <a:buFont typeface="Wingdings" pitchFamily="2" charset="2"/>
              <a:buChar char="§"/>
            </a:pPr>
            <a:endParaRPr lang="el-GR" sz="2800" dirty="0" smtClean="0"/>
          </a:p>
          <a:p>
            <a:pPr>
              <a:lnSpc>
                <a:spcPct val="80000"/>
              </a:lnSpc>
              <a:buFont typeface="Wingdings" pitchFamily="2" charset="2"/>
              <a:buChar char="§"/>
            </a:pPr>
            <a:r>
              <a:rPr lang="el-GR" sz="2800" dirty="0" smtClean="0">
                <a:latin typeface="Times New Roman" pitchFamily="18" charset="0"/>
                <a:cs typeface="Times New Roman" pitchFamily="18" charset="0"/>
              </a:rPr>
              <a:t>Ανάλογα με τη μορφή και τη βαρύτητα της εγκληματικής πράξης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a:lnSpc>
                <a:spcPct val="80000"/>
              </a:lnSpc>
              <a:buFont typeface="Wingdings" pitchFamily="2" charset="2"/>
              <a:buChar char="§"/>
            </a:pPr>
            <a:r>
              <a:rPr lang="el-GR" sz="2800" b="1" dirty="0" smtClean="0">
                <a:latin typeface="Times New Roman" pitchFamily="18" charset="0"/>
                <a:cs typeface="Times New Roman" pitchFamily="18" charset="0"/>
              </a:rPr>
              <a:t>1.Βιολογικά:</a:t>
            </a:r>
            <a:r>
              <a:rPr lang="el-GR" sz="2800" dirty="0" smtClean="0">
                <a:latin typeface="Times New Roman" pitchFamily="18" charset="0"/>
                <a:cs typeface="Times New Roman" pitchFamily="18" charset="0"/>
              </a:rPr>
              <a:t> σωματικές βλάβες, τραυματικές εμπειρίες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lnSpc>
                <a:spcPct val="80000"/>
              </a:lnSpc>
              <a:buFont typeface="Wingdings" pitchFamily="2" charset="2"/>
              <a:buChar char="§"/>
            </a:pPr>
            <a:r>
              <a:rPr lang="el-GR" sz="2800" b="1" dirty="0" smtClean="0">
                <a:latin typeface="Times New Roman" pitchFamily="18" charset="0"/>
                <a:cs typeface="Times New Roman" pitchFamily="18" charset="0"/>
              </a:rPr>
              <a:t>2.Ψυχολογικά:</a:t>
            </a:r>
            <a:r>
              <a:rPr lang="el-GR" sz="2800" dirty="0" smtClean="0">
                <a:latin typeface="Times New Roman" pitchFamily="18" charset="0"/>
                <a:cs typeface="Times New Roman" pitchFamily="18" charset="0"/>
              </a:rPr>
              <a:t> περιορισμός της ελευθερίας του, επικράτηση ανασφάλειας, φόβου, δυσπιστίας, καχυποψίας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lnSpc>
                <a:spcPct val="80000"/>
              </a:lnSpc>
              <a:buFont typeface="Wingdings" pitchFamily="2" charset="2"/>
              <a:buChar char="§"/>
            </a:pPr>
            <a:r>
              <a:rPr lang="el-GR" sz="2800" dirty="0" smtClean="0">
                <a:latin typeface="Times New Roman" pitchFamily="18" charset="0"/>
                <a:cs typeface="Times New Roman" pitchFamily="18" charset="0"/>
              </a:rPr>
              <a:t>Επικράτηση αισθήματος, αδικίας ,ευτελισμός της ανθρώπινης αξιοπρέπειας, εσωστρέφεια, κυριαρχία της απαισιοδοξίας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lnSpc>
                <a:spcPct val="80000"/>
              </a:lnSpc>
              <a:buFont typeface="Wingdings" pitchFamily="2" charset="2"/>
              <a:buChar char="§"/>
            </a:pPr>
            <a:r>
              <a:rPr lang="el-GR" sz="2800" dirty="0" smtClean="0">
                <a:latin typeface="Times New Roman" pitchFamily="18" charset="0"/>
                <a:cs typeface="Times New Roman" pitchFamily="18" charset="0"/>
              </a:rPr>
              <a:t>Στέρηση της ηρεμίας, δημιουργία ψυχολογικών προβλημάτων (άγχος, κατάθλιψη, φοβίες)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lnSpc>
                <a:spcPct val="80000"/>
              </a:lnSpc>
              <a:buFont typeface="Wingdings" pitchFamily="2" charset="2"/>
              <a:buChar char="§"/>
            </a:pPr>
            <a:r>
              <a:rPr lang="el-GR" sz="2800" b="1" dirty="0" smtClean="0">
                <a:latin typeface="Times New Roman" pitchFamily="18" charset="0"/>
                <a:cs typeface="Times New Roman" pitchFamily="18" charset="0"/>
              </a:rPr>
              <a:t>3.Κοινωνικά:</a:t>
            </a:r>
            <a:r>
              <a:rPr lang="el-GR" sz="2800" dirty="0" smtClean="0">
                <a:latin typeface="Times New Roman" pitchFamily="18" charset="0"/>
                <a:cs typeface="Times New Roman" pitchFamily="18" charset="0"/>
              </a:rPr>
              <a:t> Απώλεια εμπιστοσύνης απέναντι στο συνάνθρωπο αλλά και στο κράτος, στοιχεία διαλυτικά για την κοινωνική συνοχή</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lnSpc>
                <a:spcPct val="80000"/>
              </a:lnSpc>
              <a:buFont typeface="Wingdings" pitchFamily="2" charset="2"/>
              <a:buChar char="§"/>
            </a:pPr>
            <a:endParaRPr lang="el-GR" sz="2800" dirty="0" smtClean="0"/>
          </a:p>
          <a:p>
            <a:pPr>
              <a:lnSpc>
                <a:spcPct val="80000"/>
              </a:lnSpc>
              <a:buFont typeface="Wingdings" pitchFamily="2" charset="2"/>
              <a:buChar char="§"/>
            </a:pPr>
            <a:endParaRPr lang="el-GR" sz="2800" dirty="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1000" fill="hold"/>
                                        <p:tgtEl>
                                          <p:spTgt spid="1843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843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5">
                                            <p:txEl>
                                              <p:pRg st="3" end="3"/>
                                            </p:txEl>
                                          </p:spTgt>
                                        </p:tgtEl>
                                        <p:attrNameLst>
                                          <p:attrName>style.visibility</p:attrName>
                                        </p:attrNameLst>
                                      </p:cBhvr>
                                      <p:to>
                                        <p:strVal val="visible"/>
                                      </p:to>
                                    </p:set>
                                    <p:anim calcmode="lin" valueType="num">
                                      <p:cBhvr>
                                        <p:cTn id="14" dur="1000" fill="hold"/>
                                        <p:tgtEl>
                                          <p:spTgt spid="18435">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 calcmode="lin" valueType="num">
                                      <p:cBhvr>
                                        <p:cTn id="21" dur="1000" fill="hold"/>
                                        <p:tgtEl>
                                          <p:spTgt spid="18435">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843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435">
                                            <p:txEl>
                                              <p:pRg st="5" end="5"/>
                                            </p:txEl>
                                          </p:spTgt>
                                        </p:tgtEl>
                                        <p:attrNameLst>
                                          <p:attrName>style.visibility</p:attrName>
                                        </p:attrNameLst>
                                      </p:cBhvr>
                                      <p:to>
                                        <p:strVal val="visible"/>
                                      </p:to>
                                    </p:set>
                                    <p:anim calcmode="lin" valueType="num">
                                      <p:cBhvr>
                                        <p:cTn id="28" dur="1000" fill="hold"/>
                                        <p:tgtEl>
                                          <p:spTgt spid="18435">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1843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843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435">
                                            <p:txEl>
                                              <p:pRg st="6" end="6"/>
                                            </p:txEl>
                                          </p:spTgt>
                                        </p:tgtEl>
                                        <p:attrNameLst>
                                          <p:attrName>style.visibility</p:attrName>
                                        </p:attrNameLst>
                                      </p:cBhvr>
                                      <p:to>
                                        <p:strVal val="visible"/>
                                      </p:to>
                                    </p:set>
                                    <p:anim calcmode="lin" valueType="num">
                                      <p:cBhvr>
                                        <p:cTn id="35" dur="1000" fill="hold"/>
                                        <p:tgtEl>
                                          <p:spTgt spid="18435">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18435">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8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 calcmode="lin" valueType="num">
                                      <p:cBhvr>
                                        <p:cTn id="42" dur="1000" fill="hold"/>
                                        <p:tgtEl>
                                          <p:spTgt spid="18435">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18435">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843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8435">
                                            <p:txEl>
                                              <p:pRg st="8" end="8"/>
                                            </p:txEl>
                                          </p:spTgt>
                                        </p:tgtEl>
                                        <p:attrNameLst>
                                          <p:attrName>style.visibility</p:attrName>
                                        </p:attrNameLst>
                                      </p:cBhvr>
                                      <p:to>
                                        <p:strVal val="visible"/>
                                      </p:to>
                                    </p:set>
                                    <p:anim calcmode="lin" valueType="num">
                                      <p:cBhvr>
                                        <p:cTn id="49" dur="1000" fill="hold"/>
                                        <p:tgtEl>
                                          <p:spTgt spid="18435">
                                            <p:txEl>
                                              <p:pRg st="8" end="8"/>
                                            </p:txEl>
                                          </p:spTgt>
                                        </p:tgtEl>
                                        <p:attrNameLst>
                                          <p:attrName>ppt_w</p:attrName>
                                        </p:attrNameLst>
                                      </p:cBhvr>
                                      <p:tavLst>
                                        <p:tav tm="0">
                                          <p:val>
                                            <p:strVal val="#ppt_w+.3"/>
                                          </p:val>
                                        </p:tav>
                                        <p:tav tm="100000">
                                          <p:val>
                                            <p:strVal val="#ppt_w"/>
                                          </p:val>
                                        </p:tav>
                                      </p:tavLst>
                                    </p:anim>
                                    <p:anim calcmode="lin" valueType="num">
                                      <p:cBhvr>
                                        <p:cTn id="50" dur="1000" fill="hold"/>
                                        <p:tgtEl>
                                          <p:spTgt spid="18435">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0"/>
            <a:ext cx="8229600" cy="1000125"/>
          </a:xfrm>
        </p:spPr>
        <p:txBody>
          <a:bodyPr/>
          <a:lstStyle/>
          <a:p>
            <a:r>
              <a:rPr lang="el-GR" sz="2800" b="1" u="sng" dirty="0" smtClean="0"/>
              <a:t>Συνεπειεσ για </a:t>
            </a:r>
            <a:r>
              <a:rPr lang="el-GR" sz="2800" b="1" u="sng" dirty="0"/>
              <a:t>το </a:t>
            </a:r>
            <a:r>
              <a:rPr lang="el-GR" sz="2800" b="1" u="sng" dirty="0" smtClean="0"/>
              <a:t>ευρυτερο κοινωνικο συνολο</a:t>
            </a:r>
            <a:r>
              <a:rPr lang="el-GR" dirty="0" smtClean="0"/>
              <a:t>  </a:t>
            </a:r>
            <a:endParaRPr lang="el-GR" dirty="0"/>
          </a:p>
        </p:txBody>
      </p:sp>
      <p:sp>
        <p:nvSpPr>
          <p:cNvPr id="3075" name="Rectangle 3"/>
          <p:cNvSpPr>
            <a:spLocks noGrp="1" noChangeArrowheads="1"/>
          </p:cNvSpPr>
          <p:nvPr>
            <p:ph type="body" idx="1"/>
          </p:nvPr>
        </p:nvSpPr>
        <p:spPr>
          <a:xfrm>
            <a:off x="0" y="980728"/>
            <a:ext cx="9144000" cy="5877272"/>
          </a:xfrm>
        </p:spPr>
        <p:txBody>
          <a:bodyPr>
            <a:normAutofit/>
          </a:bodyPr>
          <a:lstStyle/>
          <a:p>
            <a:pPr>
              <a:lnSpc>
                <a:spcPct val="80000"/>
              </a:lnSpc>
              <a:buFont typeface="Wingdings" pitchFamily="2" charset="2"/>
              <a:buChar char="§"/>
            </a:pPr>
            <a:r>
              <a:rPr lang="el-GR" sz="2400" dirty="0">
                <a:latin typeface="Times New Roman" pitchFamily="18" charset="0"/>
                <a:cs typeface="Times New Roman" pitchFamily="18" charset="0"/>
              </a:rPr>
              <a:t>Κρίση ανθρωπιστικών αξιών, παραβίαση ανθρωπίνων δικαιωμάτων, καθώς οι εκδηλώσεις νεανικής βίας είναι δυνατόν να στραφούν εναντίον της ζωής, της αρτιμέλειας, της αξιοπρέπειας, της ελευθερίας ή και της περιουσίας συμπολιτών.</a:t>
            </a:r>
          </a:p>
          <a:p>
            <a:pPr>
              <a:lnSpc>
                <a:spcPct val="80000"/>
              </a:lnSpc>
              <a:buFont typeface="Wingdings" pitchFamily="2" charset="2"/>
              <a:buChar char="§"/>
            </a:pPr>
            <a:r>
              <a:rPr lang="el-GR" sz="2400" dirty="0">
                <a:latin typeface="Times New Roman" pitchFamily="18" charset="0"/>
                <a:cs typeface="Times New Roman" pitchFamily="18" charset="0"/>
              </a:rPr>
              <a:t>Αδυναμία επίλυσης προβλημάτων, οπισθοδρόμηση ή στασιμότητα, αφού σε μία κοινωνία όπου επικρατεί η γενικευμένη βία, δύσκολα επιχειρούνται λύσεις βασισμένες στον διάλογο και τη συνεννόηση, δύσκολα εδραιώνονται σχέσεις εμπιστοσύνης και αλληλεγγύης ανάμεσα στους πολίτες και πολύ δύσκολα σημειώνεται πρόοδος στους τομείς του πολιτισμού.</a:t>
            </a:r>
          </a:p>
          <a:p>
            <a:pPr>
              <a:lnSpc>
                <a:spcPct val="80000"/>
              </a:lnSpc>
              <a:buFont typeface="Wingdings" pitchFamily="2" charset="2"/>
              <a:buChar char="§"/>
            </a:pPr>
            <a:r>
              <a:rPr lang="el-GR" sz="2400" dirty="0">
                <a:latin typeface="Times New Roman" pitchFamily="18" charset="0"/>
                <a:cs typeface="Times New Roman" pitchFamily="18" charset="0"/>
              </a:rPr>
              <a:t>Διάρρηξη κοινωνικής </a:t>
            </a:r>
            <a:r>
              <a:rPr lang="el-GR" sz="2400" dirty="0" smtClean="0">
                <a:latin typeface="Times New Roman" pitchFamily="18" charset="0"/>
                <a:cs typeface="Times New Roman" pitchFamily="18" charset="0"/>
              </a:rPr>
              <a:t>συνοχής</a:t>
            </a:r>
            <a:r>
              <a:rPr lang="en-US"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a:lnSpc>
                <a:spcPct val="80000"/>
              </a:lnSpc>
              <a:buFont typeface="Wingdings" pitchFamily="2" charset="2"/>
              <a:buChar char="§"/>
            </a:pPr>
            <a:r>
              <a:rPr lang="el-GR" sz="2400" dirty="0">
                <a:latin typeface="Times New Roman" pitchFamily="18" charset="0"/>
                <a:cs typeface="Times New Roman" pitchFamily="18" charset="0"/>
              </a:rPr>
              <a:t>Κλονισμός θεμελιωδών αξιών του δημοκρατικού πολιτεύματος, όπως η δικαιοσύνη, η υπακοή στον νόμο, η ευνομία, η ασφάλεια.</a:t>
            </a:r>
          </a:p>
          <a:p>
            <a:pPr>
              <a:lnSpc>
                <a:spcPct val="80000"/>
              </a:lnSpc>
              <a:buFont typeface="Wingdings" pitchFamily="2" charset="2"/>
              <a:buChar char="§"/>
            </a:pPr>
            <a:r>
              <a:rPr lang="el-GR" sz="2400" dirty="0">
                <a:latin typeface="Times New Roman" pitchFamily="18" charset="0"/>
                <a:cs typeface="Times New Roman" pitchFamily="18" charset="0"/>
              </a:rPr>
              <a:t>Επικράτηση της αντίληψης πως η βία είναι ο μοναδικός αποτελεσματικός τρόπος αντιμετώπισης των σύνθετων ζητημάτων</a:t>
            </a:r>
            <a:r>
              <a:rPr lang="en-US" sz="2400" dirty="0">
                <a:latin typeface="Times New Roman" pitchFamily="18" charset="0"/>
                <a:cs typeface="Times New Roman" pitchFamily="18" charset="0"/>
              </a:rPr>
              <a:t>.</a:t>
            </a:r>
          </a:p>
          <a:p>
            <a:pPr>
              <a:lnSpc>
                <a:spcPct val="80000"/>
              </a:lnSpc>
              <a:buFont typeface="Wingdings" pitchFamily="2" charset="2"/>
              <a:buChar char="§"/>
            </a:pPr>
            <a:r>
              <a:rPr lang="el-GR" sz="2400" dirty="0">
                <a:latin typeface="Times New Roman" pitchFamily="18" charset="0"/>
                <a:cs typeface="Times New Roman" pitchFamily="18" charset="0"/>
              </a:rPr>
              <a:t>Ασυδοσία, </a:t>
            </a:r>
            <a:r>
              <a:rPr lang="el-GR" sz="2400" dirty="0" smtClean="0">
                <a:latin typeface="Times New Roman" pitchFamily="18" charset="0"/>
                <a:cs typeface="Times New Roman" pitchFamily="18" charset="0"/>
              </a:rPr>
              <a:t>φανατισμός</a:t>
            </a:r>
            <a:r>
              <a:rPr lang="en-US"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a:lnSpc>
                <a:spcPct val="80000"/>
              </a:lnSpc>
              <a:buFont typeface="Wingdings" pitchFamily="2" charset="2"/>
              <a:buChar char="§"/>
            </a:pPr>
            <a:r>
              <a:rPr lang="el-GR" sz="2400" dirty="0">
                <a:latin typeface="Times New Roman" pitchFamily="18" charset="0"/>
                <a:cs typeface="Times New Roman" pitchFamily="18" charset="0"/>
              </a:rPr>
              <a:t>Αδιαφορία για το κοινωνικό συμφέρον (κυριαρχία του ατομικισμού</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p:txBody>
      </p:sp>
      <p:sp>
        <p:nvSpPr>
          <p:cNvPr id="3076" name="Rectangle 4"/>
          <p:cNvSpPr>
            <a:spLocks noChangeArrowheads="1"/>
          </p:cNvSpPr>
          <p:nvPr/>
        </p:nvSpPr>
        <p:spPr bwMode="auto">
          <a:xfrm flipV="1">
            <a:off x="755650" y="909638"/>
            <a:ext cx="4572000" cy="366712"/>
          </a:xfrm>
          <a:prstGeom prst="rect">
            <a:avLst/>
          </a:prstGeom>
          <a:noFill/>
          <a:ln w="9525">
            <a:noFill/>
            <a:miter lim="800000"/>
            <a:headEnd/>
            <a:tailEnd/>
          </a:ln>
          <a:effectLst/>
        </p:spPr>
        <p:txBody>
          <a:bodyPr rot="10800000">
            <a:spAutoFit/>
          </a:bodyP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p:cTn id="25"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p:cTn id="31"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p:cTn id="37"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0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p:cTn id="43"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07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 calcmode="lin" valueType="num">
                                      <p:cBhvr>
                                        <p:cTn id="49"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07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0"/>
            <a:ext cx="7772400" cy="1081088"/>
          </a:xfrm>
        </p:spPr>
        <p:txBody>
          <a:bodyPr>
            <a:normAutofit/>
          </a:bodyPr>
          <a:lstStyle/>
          <a:p>
            <a:pPr algn="ctr"/>
            <a:r>
              <a:rPr lang="el-GR" u="sng" dirty="0"/>
              <a:t>ΣΚΟΠΟΣ ΤΗΣ ΕΡΓΑΣΙΑΣ</a:t>
            </a:r>
            <a:r>
              <a:rPr lang="el-GR" dirty="0"/>
              <a:t> </a:t>
            </a:r>
          </a:p>
        </p:txBody>
      </p:sp>
      <p:sp>
        <p:nvSpPr>
          <p:cNvPr id="2051" name="Rectangle 3"/>
          <p:cNvSpPr>
            <a:spLocks noGrp="1" noChangeArrowheads="1"/>
          </p:cNvSpPr>
          <p:nvPr>
            <p:ph type="subTitle" idx="1"/>
          </p:nvPr>
        </p:nvSpPr>
        <p:spPr>
          <a:xfrm>
            <a:off x="0" y="980728"/>
            <a:ext cx="8460432" cy="3384376"/>
          </a:xfrm>
        </p:spPr>
        <p:txBody>
          <a:bodyPr>
            <a:noAutofit/>
          </a:bodyPr>
          <a:lstStyle/>
          <a:p>
            <a:pPr>
              <a:lnSpc>
                <a:spcPct val="90000"/>
              </a:lnSpc>
            </a:pPr>
            <a:r>
              <a:rPr lang="el-GR" sz="2800" dirty="0">
                <a:latin typeface="Times New Roman" pitchFamily="18" charset="0"/>
                <a:cs typeface="Times New Roman" pitchFamily="18" charset="0"/>
              </a:rPr>
              <a:t>Ο σκοπός της εργασίας μας είναι να βοηθήσουμε τους νέους και να τους προστατέψουμε από την παραβατικότητα ώστε να μειωθεί ο αριθμός των παραβάσεων και της εγκληματικότητας. Με τους τρόπους αντιμετώπισης που αναφέρουμε θα μπορέσουμε να ξεπεράσουμε και να μειώσουμε το έγκλημα για το καλό όλων μας.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AutoShape 5" descr="Αποτέλεσμα εικόνας για νεανικη παραβατικοτητα"/>
          <p:cNvSpPr>
            <a:spLocks noChangeAspect="1" noChangeArrowheads="1"/>
          </p:cNvSpPr>
          <p:nvPr/>
        </p:nvSpPr>
        <p:spPr bwMode="auto">
          <a:xfrm>
            <a:off x="155575" y="46038"/>
            <a:ext cx="304800" cy="304800"/>
          </a:xfrm>
          <a:prstGeom prst="rect">
            <a:avLst/>
          </a:prstGeom>
          <a:noFill/>
        </p:spPr>
        <p:txBody>
          <a:bodyPr/>
          <a:lstStyle/>
          <a:p>
            <a:endParaRPr lang="el-GR"/>
          </a:p>
        </p:txBody>
      </p:sp>
      <p:pic>
        <p:nvPicPr>
          <p:cNvPr id="19463" name="Picture 7" descr="Αποτέλεσμα εικόνας για νεανικη παραβατικοτητα"/>
          <p:cNvPicPr>
            <a:picLocks noChangeAspect="1" noChangeArrowheads="1"/>
          </p:cNvPicPr>
          <p:nvPr/>
        </p:nvPicPr>
        <p:blipFill>
          <a:blip r:embed="rId2" cstate="print"/>
          <a:srcRect/>
          <a:stretch>
            <a:fillRect/>
          </a:stretch>
        </p:blipFill>
        <p:spPr bwMode="auto">
          <a:xfrm>
            <a:off x="0" y="0"/>
            <a:ext cx="9144000" cy="6903772"/>
          </a:xfrm>
          <a:prstGeom prst="rect">
            <a:avLst/>
          </a:prstGeom>
          <a:noFill/>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88913"/>
            <a:ext cx="7772400" cy="1007839"/>
          </a:xfrm>
        </p:spPr>
        <p:txBody>
          <a:bodyPr/>
          <a:lstStyle/>
          <a:p>
            <a:pPr algn="ctr" eaLnBrk="1" hangingPunct="1"/>
            <a:r>
              <a:rPr lang="el-GR" u="sng" dirty="0" smtClean="0"/>
              <a:t>ΤΡΟΠΟΙ ΑΝΤΙΜΕΤΩΠΙΣΗΣ </a:t>
            </a:r>
          </a:p>
        </p:txBody>
      </p:sp>
      <p:sp>
        <p:nvSpPr>
          <p:cNvPr id="2051" name="Rectangle 3"/>
          <p:cNvSpPr>
            <a:spLocks noGrp="1" noChangeArrowheads="1"/>
          </p:cNvSpPr>
          <p:nvPr>
            <p:ph type="subTitle" idx="1"/>
          </p:nvPr>
        </p:nvSpPr>
        <p:spPr>
          <a:xfrm>
            <a:off x="0" y="1052736"/>
            <a:ext cx="9144000" cy="3024336"/>
          </a:xfrm>
        </p:spPr>
        <p:txBody>
          <a:bodyPr>
            <a:noAutofit/>
          </a:bodyPr>
          <a:lstStyle/>
          <a:p>
            <a:pPr eaLnBrk="1" hangingPunct="1">
              <a:lnSpc>
                <a:spcPct val="90000"/>
              </a:lnSpc>
            </a:pPr>
            <a:r>
              <a:rPr lang="el-GR" sz="2800" dirty="0" smtClean="0">
                <a:latin typeface="Times New Roman" pitchFamily="18" charset="0"/>
              </a:rPr>
              <a:t>Είναι γεγονός ότι στην περίπτωση του εγκλήματος , είναι καλύτερο το «προλαμβάνειν» παρά το «θεραπεύειν», για το λόγο αυτό ένα σημαντικό μέρος της προσπάθειας από την πλευρά της επίσημης πολιτείας, πρέπει να αφορά τη λήψη προληπτικών μέτρων, τα οποία θα πρέπει να συμπληρώνονται από τα αντίστοιχα κατασταλτικά , </a:t>
            </a:r>
            <a:r>
              <a:rPr lang="en-US" sz="2800" dirty="0" smtClean="0">
                <a:latin typeface="Times New Roman" pitchFamily="18" charset="0"/>
              </a:rPr>
              <a:t>o</a:t>
            </a:r>
            <a:r>
              <a:rPr lang="el-GR" sz="2800" dirty="0" smtClean="0">
                <a:latin typeface="Times New Roman" pitchFamily="18" charset="0"/>
              </a:rPr>
              <a:t>που τα τελευταία κρίνονται αναγκαία.</a:t>
            </a:r>
          </a:p>
        </p:txBody>
      </p:sp>
      <p:pic>
        <p:nvPicPr>
          <p:cNvPr id="2052" name="Picture 5" descr="Αποτέλεσμα εικόνας για νεανικη παραβατικοτητα τροποι αντιμετωπισης"/>
          <p:cNvPicPr>
            <a:picLocks noChangeAspect="1" noChangeArrowheads="1"/>
          </p:cNvPicPr>
          <p:nvPr/>
        </p:nvPicPr>
        <p:blipFill>
          <a:blip r:embed="rId2" cstate="print"/>
          <a:srcRect/>
          <a:stretch>
            <a:fillRect/>
          </a:stretch>
        </p:blipFill>
        <p:spPr bwMode="auto">
          <a:xfrm>
            <a:off x="3348038" y="4292600"/>
            <a:ext cx="216217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body" idx="1"/>
          </p:nvPr>
        </p:nvSpPr>
        <p:spPr>
          <a:xfrm>
            <a:off x="0" y="1"/>
            <a:ext cx="8697913" cy="6154738"/>
          </a:xfrm>
        </p:spPr>
        <p:txBody>
          <a:bodyPr/>
          <a:lstStyle/>
          <a:p>
            <a:pPr eaLnBrk="1" hangingPunct="1">
              <a:buNone/>
            </a:pPr>
            <a:r>
              <a:rPr lang="el-GR" sz="3600" u="sng" dirty="0" smtClean="0">
                <a:latin typeface="+mj-lt"/>
              </a:rPr>
              <a:t>Οι τρόποι λοιπόν είναι οι εξής</a:t>
            </a:r>
            <a:r>
              <a:rPr lang="en-US" sz="3600" u="sng" dirty="0" smtClean="0">
                <a:latin typeface="+mj-lt"/>
              </a:rPr>
              <a:t>:</a:t>
            </a:r>
            <a:r>
              <a:rPr lang="en-US" sz="3600" b="1" u="sng" dirty="0" smtClean="0">
                <a:latin typeface="+mj-lt"/>
              </a:rPr>
              <a:t> </a:t>
            </a:r>
          </a:p>
          <a:p>
            <a:pPr eaLnBrk="1" hangingPunct="1">
              <a:buFontTx/>
              <a:buNone/>
            </a:pPr>
            <a:endParaRPr lang="el-GR" u="sng" dirty="0" smtClean="0">
              <a:latin typeface="Times New Roman" pitchFamily="18" charset="0"/>
            </a:endParaRPr>
          </a:p>
          <a:p>
            <a:pPr eaLnBrk="1" hangingPunct="1">
              <a:buFontTx/>
              <a:buNone/>
            </a:pPr>
            <a:r>
              <a:rPr lang="el-GR" sz="2800" b="1" u="sng" dirty="0" smtClean="0">
                <a:latin typeface="Times New Roman" pitchFamily="18" charset="0"/>
              </a:rPr>
              <a:t>ΟΙΚΟΓΕΝΕΙΑ</a:t>
            </a:r>
            <a:endParaRPr lang="en-US" sz="2800" u="sng" dirty="0" smtClean="0">
              <a:latin typeface="Times New Roman" pitchFamily="18" charset="0"/>
            </a:endParaRPr>
          </a:p>
          <a:p>
            <a:pPr eaLnBrk="1" hangingPunct="1">
              <a:buFont typeface="Wingdings" pitchFamily="2" charset="2"/>
              <a:buChar char="ü"/>
            </a:pPr>
            <a:r>
              <a:rPr lang="el-GR" sz="2800" dirty="0" smtClean="0">
                <a:latin typeface="Times New Roman" pitchFamily="18" charset="0"/>
              </a:rPr>
              <a:t>Η οικογένεια οφείλει να ασχολείται με την ηθική διαπαιδαγώγηση των νέων και να μεταδίδει ηθικές αξίες και ορθά πρότυπα κοινωνικής συμβίωσης</a:t>
            </a:r>
            <a:r>
              <a:rPr lang="en-US" sz="2800" dirty="0" smtClean="0">
                <a:latin typeface="Times New Roman" pitchFamily="18" charset="0"/>
              </a:rPr>
              <a:t>.</a:t>
            </a:r>
            <a:r>
              <a:rPr lang="el-GR" sz="2800" dirty="0" smtClean="0">
                <a:latin typeface="Times New Roman" pitchFamily="18" charset="0"/>
              </a:rPr>
              <a:t> </a:t>
            </a:r>
          </a:p>
          <a:p>
            <a:pPr eaLnBrk="1" hangingPunct="1">
              <a:buFont typeface="Wingdings" pitchFamily="2" charset="2"/>
              <a:buChar char="ü"/>
            </a:pPr>
            <a:r>
              <a:rPr lang="el-GR" sz="2800" dirty="0" smtClean="0">
                <a:latin typeface="Times New Roman" pitchFamily="18" charset="0"/>
              </a:rPr>
              <a:t>Είναι ανάγκη το οικογενειακό περιβάλλον να αποκαταστήσει την επικοινωνία με τα παιδιά ώστε να αποφεύγονται φαινόμενα όπως</a:t>
            </a:r>
            <a:r>
              <a:rPr lang="en-US" sz="2800" dirty="0" smtClean="0">
                <a:latin typeface="Times New Roman" pitchFamily="18" charset="0"/>
              </a:rPr>
              <a:t>: </a:t>
            </a:r>
            <a:r>
              <a:rPr lang="el-GR" sz="2800" dirty="0" smtClean="0">
                <a:latin typeface="Times New Roman" pitchFamily="18" charset="0"/>
              </a:rPr>
              <a:t>ο αποπροσανατολισμός τους από τα ΜΜΕ , η προσχώρηση τους σε συμμορίες που προγραμματίζουν συγκεκριμένα απήνη περιστατικά</a:t>
            </a:r>
            <a:r>
              <a:rPr lang="en-US" sz="2800" dirty="0" smtClean="0">
                <a:latin typeface="Times New Roman" pitchFamily="18" charset="0"/>
              </a:rPr>
              <a:t>.</a:t>
            </a:r>
            <a:r>
              <a:rPr lang="el-GR" sz="2800" dirty="0" smtClean="0">
                <a:latin typeface="Times New Roman" pitchFamily="18" charset="0"/>
              </a:rPr>
              <a:t> </a:t>
            </a:r>
          </a:p>
        </p:txBody>
      </p:sp>
      <p:pic>
        <p:nvPicPr>
          <p:cNvPr id="3075" name="Picture 11" descr="Αποτέλεσμα εικόνας για νεανικη παραβατικοτητα"/>
          <p:cNvPicPr>
            <a:picLocks noChangeAspect="1" noChangeArrowheads="1"/>
          </p:cNvPicPr>
          <p:nvPr/>
        </p:nvPicPr>
        <p:blipFill>
          <a:blip r:embed="rId2" cstate="print"/>
          <a:srcRect/>
          <a:stretch>
            <a:fillRect/>
          </a:stretch>
        </p:blipFill>
        <p:spPr bwMode="auto">
          <a:xfrm>
            <a:off x="7092950" y="5299075"/>
            <a:ext cx="1727200" cy="155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0"/>
            <a:ext cx="2771800" cy="576064"/>
          </a:xfrm>
        </p:spPr>
        <p:txBody>
          <a:bodyPr>
            <a:normAutofit/>
          </a:bodyPr>
          <a:lstStyle/>
          <a:p>
            <a:pPr eaLnBrk="1" hangingPunct="1">
              <a:buFont typeface="Wingdings" pitchFamily="2" charset="2"/>
              <a:buNone/>
            </a:pPr>
            <a:r>
              <a:rPr lang="el-GR" sz="2800" b="1" u="sng" dirty="0" smtClean="0">
                <a:latin typeface="Times New Roman" pitchFamily="18" charset="0"/>
                <a:cs typeface="Times New Roman" pitchFamily="18" charset="0"/>
              </a:rPr>
              <a:t> Σχολειο</a:t>
            </a:r>
            <a:endParaRPr lang="el-GR" sz="2800" b="1" dirty="0" smtClean="0">
              <a:latin typeface="Times New Roman" pitchFamily="18" charset="0"/>
              <a:cs typeface="Times New Roman" pitchFamily="18" charset="0"/>
            </a:endParaRPr>
          </a:p>
        </p:txBody>
      </p:sp>
      <p:sp>
        <p:nvSpPr>
          <p:cNvPr id="4101" name="Rectangle 5"/>
          <p:cNvSpPr>
            <a:spLocks noGrp="1" noChangeArrowheads="1"/>
          </p:cNvSpPr>
          <p:nvPr>
            <p:ph type="subTitle" idx="4294967295"/>
          </p:nvPr>
        </p:nvSpPr>
        <p:spPr>
          <a:xfrm>
            <a:off x="0" y="692696"/>
            <a:ext cx="9144000" cy="5040560"/>
          </a:xfrm>
        </p:spPr>
        <p:txBody>
          <a:bodyPr/>
          <a:lstStyle/>
          <a:p>
            <a:pPr marL="0" indent="0">
              <a:buFont typeface="Wingdings" pitchFamily="2" charset="2"/>
              <a:buChar char="ü"/>
            </a:pPr>
            <a:r>
              <a:rPr lang="el-GR" sz="2800" dirty="0" smtClean="0">
                <a:latin typeface="Times New Roman" pitchFamily="18" charset="0"/>
                <a:cs typeface="Times New Roman" pitchFamily="18" charset="0"/>
              </a:rPr>
              <a:t>Το εκπαιδευτικό σύστημα το όποιο οφείλει εκτός από την μετάδοση γνώσεων να μεριμνά και για όξυνση της κριτικής ικανότητας των νέων και για την ηθική τους τελειοποίηση</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marL="0" indent="0">
              <a:buFont typeface="Wingdings" pitchFamily="2" charset="2"/>
              <a:buChar char="ü"/>
            </a:pPr>
            <a:r>
              <a:rPr lang="el-GR" sz="2800" dirty="0" smtClean="0">
                <a:latin typeface="Times New Roman" pitchFamily="18" charset="0"/>
                <a:cs typeface="Times New Roman" pitchFamily="18" charset="0"/>
              </a:rPr>
              <a:t>Ο σεβασμός προς τους άλλους συμμαθητές αλλά και η αξιοπρεπής στάση προς τους καθηγητές , η αποδοχή των διαφορετικών απόψεων που μπορούν να ακουστούν σε μια σχολική αίθουσα , αποτελούν βασικές αρχές που το σχολειό έχει χρέος να μεταδώσει στους ανήλικους μαθητές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marL="0" indent="0" algn="ctr">
              <a:buFont typeface="Wingdings" pitchFamily="2" charset="2"/>
              <a:buNone/>
            </a:pPr>
            <a:r>
              <a:rPr lang="el-GR" sz="2000" dirty="0" smtClean="0"/>
              <a:t> </a:t>
            </a:r>
          </a:p>
        </p:txBody>
      </p:sp>
      <p:pic>
        <p:nvPicPr>
          <p:cNvPr id="4099" name="Picture 6" descr="Αποτέλεσμα εικόνας για νεανικη παραβατικοτητα"/>
          <p:cNvPicPr>
            <a:picLocks noChangeAspect="1" noChangeArrowheads="1"/>
          </p:cNvPicPr>
          <p:nvPr/>
        </p:nvPicPr>
        <p:blipFill>
          <a:blip r:embed="rId2" cstate="print"/>
          <a:srcRect/>
          <a:stretch>
            <a:fillRect/>
          </a:stretch>
        </p:blipFill>
        <p:spPr bwMode="auto">
          <a:xfrm>
            <a:off x="2555875" y="4224942"/>
            <a:ext cx="4032349" cy="2633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0" y="0"/>
            <a:ext cx="9144000" cy="4365104"/>
          </a:xfrm>
        </p:spPr>
        <p:txBody>
          <a:bodyPr>
            <a:normAutofit/>
          </a:bodyPr>
          <a:lstStyle/>
          <a:p>
            <a:r>
              <a:rPr lang="el-GR" sz="2800" b="1" u="sng" dirty="0" smtClean="0">
                <a:latin typeface="Times New Roman" pitchFamily="18" charset="0"/>
              </a:rPr>
              <a:t>ΠΟΛΙΤΕΙΑ</a:t>
            </a:r>
          </a:p>
          <a:p>
            <a:pPr>
              <a:buFont typeface="Wingdings" pitchFamily="2" charset="2"/>
              <a:buChar char="ü"/>
            </a:pPr>
            <a:r>
              <a:rPr lang="el-GR" sz="2800" dirty="0" smtClean="0">
                <a:latin typeface="Times New Roman" pitchFamily="18" charset="0"/>
              </a:rPr>
              <a:t>Η πολιτεία / κράτος φροντίζοντας να μειώσει τις αιτίες και τους παράγοντες που προκαλούν την νεανική παραβατικότητα (μείωση ανεργίας , φτώχιας , αναλφαβητισμού , κοινωνικού αποκλεισμού ) με την μετάδοση θετικών προτύπων από τους κρατικούς λειτουργούς</a:t>
            </a:r>
            <a:r>
              <a:rPr lang="en-US" sz="2800" dirty="0" smtClean="0">
                <a:latin typeface="Times New Roman" pitchFamily="18" charset="0"/>
              </a:rPr>
              <a:t>.</a:t>
            </a:r>
            <a:r>
              <a:rPr lang="el-GR" sz="2800" dirty="0" smtClean="0">
                <a:latin typeface="Times New Roman" pitchFamily="18" charset="0"/>
              </a:rPr>
              <a:t> </a:t>
            </a:r>
            <a:br>
              <a:rPr lang="el-GR" sz="2800" dirty="0" smtClean="0">
                <a:latin typeface="Times New Roman" pitchFamily="18" charset="0"/>
              </a:rPr>
            </a:br>
            <a:r>
              <a:rPr lang="el-GR" sz="2800" dirty="0" smtClean="0">
                <a:latin typeface="Times New Roman" pitchFamily="18" charset="0"/>
              </a:rPr>
              <a:t> </a:t>
            </a:r>
            <a:r>
              <a:rPr lang="en-US" sz="2800" dirty="0" smtClean="0">
                <a:latin typeface="Times New Roman" pitchFamily="18" charset="0"/>
              </a:rPr>
              <a:t/>
            </a:r>
            <a:br>
              <a:rPr lang="en-US" sz="2800" dirty="0" smtClean="0">
                <a:latin typeface="Times New Roman" pitchFamily="18" charset="0"/>
              </a:rPr>
            </a:br>
            <a:r>
              <a:rPr lang="el-GR" sz="1000" dirty="0" smtClean="0">
                <a:latin typeface="Times New Roman" pitchFamily="18" charset="0"/>
              </a:rPr>
              <a:t/>
            </a:r>
            <a:br>
              <a:rPr lang="el-GR" sz="1000" dirty="0" smtClean="0">
                <a:latin typeface="Times New Roman" pitchFamily="18" charset="0"/>
              </a:rPr>
            </a:br>
            <a:r>
              <a:rPr lang="en-US" sz="1000" dirty="0" smtClean="0">
                <a:latin typeface="Times New Roman" pitchFamily="18" charset="0"/>
              </a:rPr>
              <a:t/>
            </a:r>
            <a:br>
              <a:rPr lang="en-US" sz="1000" dirty="0" smtClean="0">
                <a:latin typeface="Times New Roman" pitchFamily="18" charset="0"/>
              </a:rPr>
            </a:br>
            <a:endParaRPr lang="el-GR" dirty="0"/>
          </a:p>
        </p:txBody>
      </p:sp>
      <p:pic>
        <p:nvPicPr>
          <p:cNvPr id="5" name="Picture 8" descr="Αποτέλεσμα εικόνας για νεανικη παραβατικοτητα"/>
          <p:cNvPicPr>
            <a:picLocks noChangeAspect="1" noChangeArrowheads="1"/>
          </p:cNvPicPr>
          <p:nvPr/>
        </p:nvPicPr>
        <p:blipFill>
          <a:blip r:embed="rId2" cstate="print"/>
          <a:srcRect/>
          <a:stretch>
            <a:fillRect/>
          </a:stretch>
        </p:blipFill>
        <p:spPr bwMode="auto">
          <a:xfrm>
            <a:off x="179512" y="3573016"/>
            <a:ext cx="3024187" cy="2187575"/>
          </a:xfrm>
          <a:prstGeom prst="rect">
            <a:avLst/>
          </a:prstGeom>
          <a:noFill/>
          <a:ln w="9525">
            <a:noFill/>
            <a:miter lim="800000"/>
            <a:headEnd/>
            <a:tailEnd/>
          </a:ln>
        </p:spPr>
      </p:pic>
      <p:pic>
        <p:nvPicPr>
          <p:cNvPr id="6" name="Picture 6" descr="Αποτέλεσμα εικόνας για νεανικη παραβατικοτητα"/>
          <p:cNvPicPr>
            <a:picLocks noChangeAspect="1" noChangeArrowheads="1"/>
          </p:cNvPicPr>
          <p:nvPr/>
        </p:nvPicPr>
        <p:blipFill>
          <a:blip r:embed="rId3" cstate="print"/>
          <a:srcRect/>
          <a:stretch>
            <a:fillRect/>
          </a:stretch>
        </p:blipFill>
        <p:spPr bwMode="auto">
          <a:xfrm>
            <a:off x="5508104" y="3501008"/>
            <a:ext cx="2881312"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 descr="Αποτέλεσμα εικόνας για νεανικη παραβατικοτητα τροποι αντιμετωπισης μμ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l-GR"/>
          </a:p>
        </p:txBody>
      </p:sp>
      <p:sp>
        <p:nvSpPr>
          <p:cNvPr id="6147" name="AutoShape 8" descr="Αποτέλεσμα εικόνας για νεανικη παραβατικοτητα τροποι αντιμετωπισης μμ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l-GR"/>
          </a:p>
        </p:txBody>
      </p:sp>
      <p:sp>
        <p:nvSpPr>
          <p:cNvPr id="6148" name="AutoShape 10" descr="Αποτέλεσμα εικόνας για νεανικη παραβατικοτητα τροποι αντιμετωπισης μμ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l-GR"/>
          </a:p>
        </p:txBody>
      </p:sp>
      <p:sp>
        <p:nvSpPr>
          <p:cNvPr id="6149" name="AutoShape 12" descr="Αποτέλεσμα εικόνας για νεανικη παραβατικοτητα τροποι αντιμετωπισης μμ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sp>
        <p:nvSpPr>
          <p:cNvPr id="6150" name="Rectangle 15"/>
          <p:cNvSpPr>
            <a:spLocks noGrp="1" noChangeArrowheads="1"/>
          </p:cNvSpPr>
          <p:nvPr>
            <p:ph type="ctrTitle"/>
          </p:nvPr>
        </p:nvSpPr>
        <p:spPr>
          <a:xfrm flipV="1">
            <a:off x="323850" y="188913"/>
            <a:ext cx="7777163" cy="1152525"/>
          </a:xfrm>
        </p:spPr>
        <p:txBody>
          <a:bodyPr>
            <a:normAutofit fontScale="90000"/>
          </a:bodyPr>
          <a:lstStyle/>
          <a:p>
            <a:pPr eaLnBrk="1" hangingPunct="1">
              <a:buFont typeface="Wingdings" pitchFamily="2" charset="2"/>
              <a:buNone/>
            </a:pP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endParaRPr lang="el-GR" sz="3200" u="sng" dirty="0" smtClean="0"/>
          </a:p>
        </p:txBody>
      </p:sp>
      <p:sp>
        <p:nvSpPr>
          <p:cNvPr id="6154" name="Rectangle 10"/>
          <p:cNvSpPr>
            <a:spLocks noGrp="1" noChangeArrowheads="1"/>
          </p:cNvSpPr>
          <p:nvPr>
            <p:ph type="subTitle" idx="4294967295"/>
          </p:nvPr>
        </p:nvSpPr>
        <p:spPr>
          <a:xfrm>
            <a:off x="0" y="0"/>
            <a:ext cx="9144000" cy="4653136"/>
          </a:xfrm>
        </p:spPr>
        <p:txBody>
          <a:bodyPr>
            <a:normAutofit lnSpcReduction="10000"/>
          </a:bodyPr>
          <a:lstStyle/>
          <a:p>
            <a:pPr marL="0" indent="0" algn="ctr">
              <a:lnSpc>
                <a:spcPct val="80000"/>
              </a:lnSpc>
              <a:buFontTx/>
              <a:buNone/>
            </a:pPr>
            <a:endParaRPr lang="el-GR" sz="3600" u="sng" dirty="0" smtClean="0"/>
          </a:p>
          <a:p>
            <a:pPr marL="0" indent="0">
              <a:lnSpc>
                <a:spcPct val="80000"/>
              </a:lnSpc>
              <a:buFontTx/>
              <a:buNone/>
            </a:pPr>
            <a:r>
              <a:rPr lang="el-GR" sz="2800" b="1" u="sng" dirty="0" smtClean="0">
                <a:latin typeface="Times New Roman" pitchFamily="18" charset="0"/>
                <a:cs typeface="Times New Roman" pitchFamily="18" charset="0"/>
              </a:rPr>
              <a:t>Μέσα μαζικής ενημέρωσης</a:t>
            </a:r>
            <a:r>
              <a:rPr lang="el-GR" sz="2800" b="1" dirty="0" smtClean="0">
                <a:latin typeface="Times New Roman" pitchFamily="18" charset="0"/>
                <a:cs typeface="Times New Roman" pitchFamily="18" charset="0"/>
              </a:rPr>
              <a:t> </a:t>
            </a:r>
          </a:p>
          <a:p>
            <a:pPr marL="0" indent="0">
              <a:lnSpc>
                <a:spcPct val="80000"/>
              </a:lnSpc>
              <a:buNone/>
            </a:pPr>
            <a:endParaRPr lang="el-GR" sz="2800" dirty="0" smtClean="0">
              <a:latin typeface="Times New Roman" pitchFamily="18" charset="0"/>
              <a:cs typeface="Times New Roman" pitchFamily="18" charset="0"/>
            </a:endParaRPr>
          </a:p>
          <a:p>
            <a:pPr marL="0" indent="0">
              <a:lnSpc>
                <a:spcPct val="80000"/>
              </a:lnSpc>
              <a:buFont typeface="Wingdings" pitchFamily="2" charset="2"/>
              <a:buChar char="ü"/>
            </a:pPr>
            <a:r>
              <a:rPr lang="el-GR" sz="2800" dirty="0" smtClean="0">
                <a:latin typeface="Times New Roman" pitchFamily="18" charset="0"/>
                <a:cs typeface="Times New Roman" pitchFamily="18" charset="0"/>
              </a:rPr>
              <a:t>Τα μέσα μαζικής ενημέρωσης να ευαισθητοποιήσουν και να ενημερώσουν την κοινή γνώμη  παρέχοντας σωστή αξιολόγηση παιδιάς και ηθικών προτύπων.</a:t>
            </a:r>
          </a:p>
          <a:p>
            <a:pPr marL="0" indent="0">
              <a:lnSpc>
                <a:spcPct val="80000"/>
              </a:lnSpc>
              <a:buFont typeface="Wingdings" pitchFamily="2" charset="2"/>
              <a:buChar char="ü"/>
            </a:pPr>
            <a:endParaRPr lang="el-GR" sz="2800" dirty="0" smtClean="0">
              <a:latin typeface="Times New Roman" pitchFamily="18" charset="0"/>
              <a:cs typeface="Times New Roman" pitchFamily="18" charset="0"/>
            </a:endParaRPr>
          </a:p>
          <a:p>
            <a:pPr marL="0" indent="0">
              <a:lnSpc>
                <a:spcPct val="80000"/>
              </a:lnSpc>
              <a:buFont typeface="Wingdings" pitchFamily="2" charset="2"/>
              <a:buChar char="ü"/>
            </a:pPr>
            <a:r>
              <a:rPr lang="el-GR" sz="2800" dirty="0" smtClean="0">
                <a:latin typeface="Times New Roman" pitchFamily="18" charset="0"/>
                <a:cs typeface="Times New Roman" pitchFamily="18" charset="0"/>
              </a:rPr>
              <a:t>Να θεσπίσουν μορφές αυτοελέγχου τηρώντας τον τυπικό και άτυπο κώδικα δεοντολογίας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0" indent="0">
              <a:lnSpc>
                <a:spcPct val="80000"/>
              </a:lnSpc>
              <a:buFont typeface="Wingdings" pitchFamily="2" charset="2"/>
              <a:buChar char="ü"/>
            </a:pPr>
            <a:endParaRPr lang="el-GR" sz="2800" dirty="0" smtClean="0">
              <a:latin typeface="Times New Roman" pitchFamily="18" charset="0"/>
              <a:cs typeface="Times New Roman" pitchFamily="18" charset="0"/>
            </a:endParaRPr>
          </a:p>
          <a:p>
            <a:pPr marL="0" indent="0">
              <a:lnSpc>
                <a:spcPct val="80000"/>
              </a:lnSpc>
              <a:buFont typeface="Wingdings" pitchFamily="2" charset="2"/>
              <a:buChar char="ü"/>
            </a:pPr>
            <a:r>
              <a:rPr lang="el-GR" sz="2800" dirty="0" smtClean="0">
                <a:latin typeface="Times New Roman" pitchFamily="18" charset="0"/>
                <a:cs typeface="Times New Roman" pitchFamily="18" charset="0"/>
              </a:rPr>
              <a:t>Να μην εκμεταλλεύονται τη βία ως μέσο προσέλκυσης θεατών</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0" indent="0">
              <a:lnSpc>
                <a:spcPct val="80000"/>
              </a:lnSpc>
              <a:buFontTx/>
              <a:buNone/>
            </a:pPr>
            <a:endParaRPr lang="el-GR" sz="2800" dirty="0" smtClean="0">
              <a:latin typeface="Times New Roman" pitchFamily="18" charset="0"/>
              <a:cs typeface="Times New Roman" pitchFamily="18" charset="0"/>
            </a:endParaRPr>
          </a:p>
        </p:txBody>
      </p:sp>
      <p:pic>
        <p:nvPicPr>
          <p:cNvPr id="6152" name="Picture 17" descr="my_band_is_on_the_oldschool_tv_by_stevenkom-d3ffd5g"/>
          <p:cNvPicPr>
            <a:picLocks noChangeAspect="1" noChangeArrowheads="1"/>
          </p:cNvPicPr>
          <p:nvPr/>
        </p:nvPicPr>
        <p:blipFill>
          <a:blip r:embed="rId2" cstate="print"/>
          <a:srcRect/>
          <a:stretch>
            <a:fillRect/>
          </a:stretch>
        </p:blipFill>
        <p:spPr bwMode="auto">
          <a:xfrm>
            <a:off x="2843808" y="4284772"/>
            <a:ext cx="3888432" cy="2573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260649"/>
            <a:ext cx="8208912" cy="864096"/>
          </a:xfrm>
        </p:spPr>
        <p:txBody>
          <a:bodyPr/>
          <a:lstStyle/>
          <a:p>
            <a:pPr algn="ctr" eaLnBrk="1" hangingPunct="1"/>
            <a:r>
              <a:rPr lang="el-GR" u="sng" dirty="0" smtClean="0"/>
              <a:t>ΣΧΟΛΙΚΗ ΒΙΑ</a:t>
            </a:r>
          </a:p>
        </p:txBody>
      </p:sp>
      <p:sp>
        <p:nvSpPr>
          <p:cNvPr id="3075" name="Rectangle 3"/>
          <p:cNvSpPr>
            <a:spLocks noGrp="1" noChangeArrowheads="1"/>
          </p:cNvSpPr>
          <p:nvPr>
            <p:ph type="subTitle" idx="1"/>
          </p:nvPr>
        </p:nvSpPr>
        <p:spPr>
          <a:xfrm>
            <a:off x="0" y="1340768"/>
            <a:ext cx="9144000" cy="4320480"/>
          </a:xfrm>
        </p:spPr>
        <p:txBody>
          <a:bodyPr>
            <a:noAutofit/>
          </a:bodyPr>
          <a:lstStyle/>
          <a:p>
            <a:pPr eaLnBrk="1" hangingPunct="1">
              <a:lnSpc>
                <a:spcPct val="80000"/>
              </a:lnSpc>
            </a:pPr>
            <a:r>
              <a:rPr lang="el-GR" sz="2800" dirty="0" smtClean="0">
                <a:latin typeface="Times New Roman" pitchFamily="18" charset="0"/>
                <a:cs typeface="Times New Roman" pitchFamily="18" charset="0"/>
              </a:rPr>
              <a:t>  Κάποια παιδιά είναι θύματα εκφοβισμού χωρίς να υπάρχει   κάποιος εμφανής λόγος αλλά βρίσκονται στο στόχαστρο γιατί διαφέρουν σε κάτι από τα άλλα παιδιά π.χ. ο τρόπος που μιλάνε, ο τρόπος που περπατάνε, το όνομά τους, το χρώμα τους, το ανάστημά τους, τα κιλά τους.</a:t>
            </a:r>
          </a:p>
          <a:p>
            <a:pPr eaLnBrk="1" hangingPunct="1">
              <a:lnSpc>
                <a:spcPct val="80000"/>
              </a:lnSpc>
            </a:pPr>
            <a:r>
              <a:rPr lang="el-GR" sz="2800" dirty="0" smtClean="0">
                <a:latin typeface="Times New Roman" pitchFamily="18" charset="0"/>
                <a:cs typeface="Times New Roman" pitchFamily="18" charset="0"/>
              </a:rPr>
              <a:t>   Από την άλλη πλευρά υπάρχουν διάφοροι λόγοι για τους οποίους κάποια παιδία γίνονται θύτες. Κάποια βρίσκουν αυτόν τον τρόπο να είναι δημοφιλή. Για κάποια άλλα έχει τεράστια σημασία να δείχνουν ότι είναι δυνατά και ότι έχουν το πάνω χέρι. Κάποια άλλα μπορεί να υπήρξαν τα ίδια θύματα εκφοβισμού στο παρελθόν και να αντιδρούν με το να υιοθετούν την βίαια συμπεριφορά τα ίδια.</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188640"/>
            <a:ext cx="8686800" cy="838200"/>
          </a:xfrm>
        </p:spPr>
        <p:txBody>
          <a:bodyPr/>
          <a:lstStyle/>
          <a:p>
            <a:pPr algn="ctr" eaLnBrk="1" hangingPunct="1"/>
            <a:r>
              <a:rPr lang="el-GR" u="sng" dirty="0" smtClean="0"/>
              <a:t>ΟΡΙΣΜΟΣ</a:t>
            </a:r>
          </a:p>
        </p:txBody>
      </p:sp>
      <p:sp>
        <p:nvSpPr>
          <p:cNvPr id="4099" name="Rectangle 3"/>
          <p:cNvSpPr>
            <a:spLocks noGrp="1" noChangeArrowheads="1"/>
          </p:cNvSpPr>
          <p:nvPr>
            <p:ph type="body" idx="1"/>
          </p:nvPr>
        </p:nvSpPr>
        <p:spPr>
          <a:xfrm>
            <a:off x="0" y="1268760"/>
            <a:ext cx="8697913" cy="5030440"/>
          </a:xfrm>
        </p:spPr>
        <p:txBody>
          <a:bodyPr/>
          <a:lstStyle/>
          <a:p>
            <a:pPr algn="just" eaLnBrk="1" hangingPunct="1"/>
            <a:r>
              <a:rPr lang="el-GR" dirty="0" smtClean="0"/>
              <a:t> </a:t>
            </a:r>
            <a:r>
              <a:rPr lang="el-GR" sz="2800" dirty="0" smtClean="0">
                <a:latin typeface="Times New Roman" pitchFamily="18" charset="0"/>
                <a:cs typeface="Times New Roman" pitchFamily="18" charset="0"/>
              </a:rPr>
              <a:t>Η εκφοβιστική συμπεριφορά είναι μια συνειδητή επιθετική πράξη ή χειρισμός από ένα η περισσότερα άτομα εναντίον ενός ατόμου ή ατόμων. Μπορεί να διαρκεί για σύντομη ή μακρά χρονική περίοδο και χαρακτηρίζεται από κατάχρηση εξουσίας. Ο δράστης που συνήθως υπερέχει σε ότι αφορά τη σωματική δύναμη, έχει σκοπό να βλάψει το παιδί-στόχο, οι δε εκφοβιστικές πράξεις του είναι επαναλαμβανόμενες.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l-GR" smtClean="0"/>
          </a:p>
        </p:txBody>
      </p:sp>
      <p:sp>
        <p:nvSpPr>
          <p:cNvPr id="5123" name="Rectangle 3"/>
          <p:cNvSpPr>
            <a:spLocks noGrp="1" noChangeArrowheads="1"/>
          </p:cNvSpPr>
          <p:nvPr>
            <p:ph type="body" idx="1"/>
          </p:nvPr>
        </p:nvSpPr>
        <p:spPr/>
        <p:txBody>
          <a:bodyPr/>
          <a:lstStyle/>
          <a:p>
            <a:pPr eaLnBrk="1" hangingPunct="1"/>
            <a:endParaRPr lang="el-GR" smtClean="0"/>
          </a:p>
        </p:txBody>
      </p:sp>
      <p:pic>
        <p:nvPicPr>
          <p:cNvPr id="5124" name="Picture 4" descr="1"/>
          <p:cNvPicPr>
            <a:picLocks noChangeAspect="1" noChangeArrowheads="1"/>
          </p:cNvPicPr>
          <p:nvPr/>
        </p:nvPicPr>
        <p:blipFill>
          <a:blip r:embed="rId2" cstate="print"/>
          <a:srcRect/>
          <a:stretch>
            <a:fillRect/>
          </a:stretch>
        </p:blipFill>
        <p:spPr bwMode="auto">
          <a:xfrm>
            <a:off x="0" y="0"/>
            <a:ext cx="914071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60648"/>
            <a:ext cx="8686800" cy="838200"/>
          </a:xfrm>
        </p:spPr>
        <p:txBody>
          <a:bodyPr/>
          <a:lstStyle/>
          <a:p>
            <a:pPr algn="ctr" eaLnBrk="1" hangingPunct="1"/>
            <a:r>
              <a:rPr lang="el-GR" u="sng" dirty="0" smtClean="0"/>
              <a:t>ΜΟΡΦΕΣ</a:t>
            </a:r>
          </a:p>
        </p:txBody>
      </p:sp>
      <p:sp>
        <p:nvSpPr>
          <p:cNvPr id="6147" name="Rectangle 3"/>
          <p:cNvSpPr>
            <a:spLocks noGrp="1" noChangeArrowheads="1"/>
          </p:cNvSpPr>
          <p:nvPr>
            <p:ph type="body" idx="1"/>
          </p:nvPr>
        </p:nvSpPr>
        <p:spPr/>
        <p:txBody>
          <a:bodyPr>
            <a:normAutofit lnSpcReduction="10000"/>
          </a:bodyPr>
          <a:lstStyle/>
          <a:p>
            <a:pPr eaLnBrk="1" hangingPunct="1"/>
            <a:r>
              <a:rPr lang="el-GR" sz="2800" dirty="0" smtClean="0">
                <a:latin typeface="Times New Roman" pitchFamily="18" charset="0"/>
                <a:cs typeface="Times New Roman" pitchFamily="18" charset="0"/>
              </a:rPr>
              <a:t>Λεκτικός εκφοβισμός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Σωματικός εκφοβισμός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Εκφοβισμός με εκβιασμό</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Ηλεκτρονικός εκφοβισμός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Προσπάθεια κοινωνικής απομόνωσης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p:txBody>
      </p:sp>
      <p:pic>
        <p:nvPicPr>
          <p:cNvPr id="4" name="3 - Εικόνα" descr="https://encrypted-tbn0.gstatic.com/images?q=tbn:ANd9GcS4ROWsP22pA3jrNHqHNPIzPT1uQa-8I6ln-w-Phn5AruwJd4gp"/>
          <p:cNvPicPr/>
          <p:nvPr/>
        </p:nvPicPr>
        <p:blipFill>
          <a:blip r:embed="rId2" cstate="print"/>
          <a:srcRect/>
          <a:stretch>
            <a:fillRect/>
          </a:stretch>
        </p:blipFill>
        <p:spPr bwMode="auto">
          <a:xfrm>
            <a:off x="5076056" y="1916832"/>
            <a:ext cx="3888432" cy="29523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1"/>
          </a:xfrm>
        </p:spPr>
        <p:txBody>
          <a:bodyPr/>
          <a:lstStyle/>
          <a:p>
            <a:pPr algn="ctr"/>
            <a:r>
              <a:rPr lang="el-GR" u="sng" dirty="0" smtClean="0">
                <a:cs typeface="Times New Roman" pitchFamily="18" charset="0"/>
              </a:rPr>
              <a:t>Ορισμοσ παραβατικοτητασ</a:t>
            </a:r>
            <a:endParaRPr lang="el-GR" u="sng" dirty="0">
              <a:cs typeface="Times New Roman" pitchFamily="18" charset="0"/>
            </a:endParaRPr>
          </a:p>
        </p:txBody>
      </p:sp>
      <p:sp>
        <p:nvSpPr>
          <p:cNvPr id="3" name="2 - Υπότιτλος"/>
          <p:cNvSpPr>
            <a:spLocks noGrp="1"/>
          </p:cNvSpPr>
          <p:nvPr>
            <p:ph type="subTitle" idx="1"/>
          </p:nvPr>
        </p:nvSpPr>
        <p:spPr>
          <a:xfrm>
            <a:off x="0" y="908720"/>
            <a:ext cx="9144000" cy="3429000"/>
          </a:xfrm>
        </p:spPr>
        <p:txBody>
          <a:bodyPr>
            <a:normAutofit fontScale="92500" lnSpcReduction="10000"/>
          </a:bodyPr>
          <a:lstStyle/>
          <a:p>
            <a:r>
              <a:rPr lang="el-GR" sz="3000" dirty="0" smtClean="0">
                <a:latin typeface="Times New Roman" pitchFamily="18" charset="0"/>
                <a:cs typeface="Times New Roman" pitchFamily="18" charset="0"/>
              </a:rPr>
              <a:t>Ο όρος  «παραβατικότητα» με τις ποικίλες συνιστώσες του και τους βαθμούς εκδήλωσής του εκφράζει την απόκλιση και έκτροπη συμπεριφορά των παιδιών και των ανήλικων εφήβων. Η αποκλίνουσα αυτή συμπεριφορά δεν λαμβάνει πάντοτε την μορφή αξιόποινης εγκληματικής πράξης, ενώ σε μεγάλη έκταση δεν αποκαλύπτεται και δεν «καταγγέλλεται» από τα θύματά της, από τις οικογένειες των δραστών και το κοινωνικό περιβάλλον. </a:t>
            </a:r>
          </a:p>
          <a:p>
            <a:endParaRPr lang="el-GR" dirty="0"/>
          </a:p>
        </p:txBody>
      </p:sp>
      <p:pic>
        <p:nvPicPr>
          <p:cNvPr id="4" name="3 - Εικόνα" descr="http://www.boro.gr/thumbnail?filepath=/contentfiles/violence1.jpg&amp;width=640&amp;height=430"/>
          <p:cNvPicPr/>
          <p:nvPr/>
        </p:nvPicPr>
        <p:blipFill>
          <a:blip r:embed="rId2" cstate="print"/>
          <a:srcRect/>
          <a:stretch>
            <a:fillRect/>
          </a:stretch>
        </p:blipFill>
        <p:spPr bwMode="auto">
          <a:xfrm>
            <a:off x="3851920" y="3645024"/>
            <a:ext cx="4698246" cy="2924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836712"/>
          </a:xfrm>
        </p:spPr>
        <p:txBody>
          <a:bodyPr>
            <a:normAutofit/>
          </a:bodyPr>
          <a:lstStyle/>
          <a:p>
            <a:pPr algn="ctr"/>
            <a:r>
              <a:rPr lang="el-GR" sz="3600" u="sng" dirty="0" smtClean="0"/>
              <a:t>ΠΩΣ ΕΚΔΗΛΩΝΕΤαι</a:t>
            </a:r>
            <a:endParaRPr lang="el-GR" sz="3600" u="sng" dirty="0"/>
          </a:p>
        </p:txBody>
      </p:sp>
      <p:sp>
        <p:nvSpPr>
          <p:cNvPr id="4" name="3 - Θέση κειμένου"/>
          <p:cNvSpPr>
            <a:spLocks noGrp="1"/>
          </p:cNvSpPr>
          <p:nvPr>
            <p:ph type="body" sz="half" idx="2"/>
          </p:nvPr>
        </p:nvSpPr>
        <p:spPr>
          <a:xfrm>
            <a:off x="0" y="836712"/>
            <a:ext cx="9144000" cy="5805264"/>
          </a:xfrm>
        </p:spPr>
        <p:txBody>
          <a:bodyPr>
            <a:normAutofit/>
          </a:bodyPr>
          <a:lstStyle/>
          <a:p>
            <a:r>
              <a:rPr lang="el-GR" sz="2800" u="sng" dirty="0" smtClean="0">
                <a:latin typeface="Times New Roman" pitchFamily="18" charset="0"/>
                <a:cs typeface="Times New Roman" pitchFamily="18" charset="0"/>
              </a:rPr>
              <a:t>Συνήθως εκδηλώνεται με:</a:t>
            </a:r>
          </a:p>
          <a:p>
            <a:pPr>
              <a:buFont typeface="Wingdings" pitchFamily="2" charset="2"/>
              <a:buChar char="Ø"/>
            </a:pPr>
            <a:r>
              <a:rPr lang="el-GR" sz="2800" dirty="0" smtClean="0">
                <a:latin typeface="Times New Roman" pitchFamily="18" charset="0"/>
                <a:cs typeface="Times New Roman" pitchFamily="18" charset="0"/>
              </a:rPr>
              <a:t>Χειρονομίες, σπρωξιές, ξυλοδαρμούς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r>
              <a:rPr lang="el-GR" sz="2800" dirty="0" smtClean="0">
                <a:latin typeface="Times New Roman" pitchFamily="18" charset="0"/>
                <a:cs typeface="Times New Roman" pitchFamily="18" charset="0"/>
              </a:rPr>
              <a:t>Φραστικές επιθέσεις, βρισιές, προσβολές, απειλές, εκβιασμούς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r>
              <a:rPr lang="el-GR" sz="2800" dirty="0" smtClean="0">
                <a:latin typeface="Times New Roman" pitchFamily="18" charset="0"/>
                <a:cs typeface="Times New Roman" pitchFamily="18" charset="0"/>
              </a:rPr>
              <a:t>Καταστροφή προσωπικών αντικειμένων, κλοπές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r>
              <a:rPr lang="el-GR" sz="2800" dirty="0" smtClean="0">
                <a:latin typeface="Times New Roman" pitchFamily="18" charset="0"/>
                <a:cs typeface="Times New Roman" pitchFamily="18" charset="0"/>
              </a:rPr>
              <a:t>Σεξουαλική παρενόχληση και κακοποίηση</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r>
              <a:rPr lang="el-GR" sz="2800" dirty="0" smtClean="0">
                <a:latin typeface="Times New Roman" pitchFamily="18" charset="0"/>
                <a:cs typeface="Times New Roman" pitchFamily="18" charset="0"/>
              </a:rPr>
              <a:t>Αποκλεισμό και απομόνωση από παρέες</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pPr>
              <a:buFont typeface="Wingdings" pitchFamily="2" charset="2"/>
              <a:buChar char="Ø"/>
            </a:pPr>
            <a:endParaRPr lang="el-GR" sz="2800" dirty="0" smtClean="0">
              <a:latin typeface="Times New Roman" pitchFamily="18" charset="0"/>
              <a:cs typeface="Times New Roman" pitchFamily="18" charset="0"/>
            </a:endParaRPr>
          </a:p>
          <a:p>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l-GR" smtClean="0"/>
          </a:p>
        </p:txBody>
      </p:sp>
      <p:sp>
        <p:nvSpPr>
          <p:cNvPr id="8195" name="Rectangle 3"/>
          <p:cNvSpPr>
            <a:spLocks noGrp="1" noChangeArrowheads="1"/>
          </p:cNvSpPr>
          <p:nvPr>
            <p:ph type="body" idx="1"/>
          </p:nvPr>
        </p:nvSpPr>
        <p:spPr/>
        <p:txBody>
          <a:bodyPr/>
          <a:lstStyle/>
          <a:p>
            <a:pPr eaLnBrk="1" hangingPunct="1"/>
            <a:endParaRPr lang="el-GR" smtClean="0"/>
          </a:p>
        </p:txBody>
      </p:sp>
      <p:pic>
        <p:nvPicPr>
          <p:cNvPr id="8196" name="Picture 4" descr="2"/>
          <p:cNvPicPr>
            <a:picLocks noChangeAspect="1" noChangeArrowheads="1"/>
          </p:cNvPicPr>
          <p:nvPr/>
        </p:nvPicPr>
        <p:blipFill>
          <a:blip r:embed="rId2" cstate="print"/>
          <a:srcRect/>
          <a:stretch>
            <a:fillRect/>
          </a:stretch>
        </p:blipFill>
        <p:spPr bwMode="auto">
          <a:xfrm>
            <a:off x="0" y="0"/>
            <a:ext cx="913260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686800" cy="838200"/>
          </a:xfrm>
        </p:spPr>
        <p:txBody>
          <a:bodyPr/>
          <a:lstStyle/>
          <a:p>
            <a:pPr algn="ctr" eaLnBrk="1" hangingPunct="1"/>
            <a:r>
              <a:rPr lang="el-GR" u="sng" dirty="0" smtClean="0"/>
              <a:t>ΑΙΤΙΑ</a:t>
            </a:r>
            <a:r>
              <a:rPr lang="el-GR" dirty="0" smtClean="0"/>
              <a:t> </a:t>
            </a:r>
          </a:p>
        </p:txBody>
      </p:sp>
      <p:sp>
        <p:nvSpPr>
          <p:cNvPr id="9219" name="Rectangle 3"/>
          <p:cNvSpPr>
            <a:spLocks noGrp="1" noChangeArrowheads="1"/>
          </p:cNvSpPr>
          <p:nvPr>
            <p:ph type="body" idx="1"/>
          </p:nvPr>
        </p:nvSpPr>
        <p:spPr>
          <a:xfrm>
            <a:off x="0" y="1052736"/>
            <a:ext cx="9144000" cy="5805264"/>
          </a:xfrm>
        </p:spPr>
        <p:txBody>
          <a:bodyPr>
            <a:normAutofit/>
          </a:bodyPr>
          <a:lstStyle/>
          <a:p>
            <a:pPr eaLnBrk="1" hangingPunct="1"/>
            <a:r>
              <a:rPr lang="el-GR" sz="2800" dirty="0" smtClean="0">
                <a:latin typeface="Times New Roman" pitchFamily="18" charset="0"/>
                <a:cs typeface="Times New Roman" pitchFamily="18" charset="0"/>
              </a:rPr>
              <a:t>Ψυχολογικά</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Οικογενειακά</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Κοινωνικά</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endParaRPr lang="el-GR" sz="2800" dirty="0" smtClean="0">
              <a:latin typeface="Times New Roman" pitchFamily="18" charset="0"/>
              <a:cs typeface="Times New Roman" pitchFamily="18" charset="0"/>
            </a:endParaRPr>
          </a:p>
          <a:p>
            <a:pPr eaLnBrk="1" hangingPunct="1"/>
            <a:r>
              <a:rPr lang="el-GR" sz="2800" dirty="0" smtClean="0">
                <a:latin typeface="Times New Roman" pitchFamily="18" charset="0"/>
                <a:cs typeface="Times New Roman" pitchFamily="18" charset="0"/>
              </a:rPr>
              <a:t>Συναισθηματικά</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p:txBody>
      </p:sp>
      <p:pic>
        <p:nvPicPr>
          <p:cNvPr id="4" name="3 - Εικόνα" descr="https://encrypted-tbn0.gstatic.com/images?q=tbn:ANd9GcSnIRtyN9Jw_w2uQYn6bkxGcVZvFg2T8GCPR1MVI9Gf-Kw6xpXG"/>
          <p:cNvPicPr/>
          <p:nvPr/>
        </p:nvPicPr>
        <p:blipFill>
          <a:blip r:embed="rId2" cstate="print"/>
          <a:srcRect/>
          <a:stretch>
            <a:fillRect/>
          </a:stretch>
        </p:blipFill>
        <p:spPr bwMode="auto">
          <a:xfrm>
            <a:off x="3491880" y="2708920"/>
            <a:ext cx="5274310" cy="351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
            <a:ext cx="9144000" cy="1484783"/>
          </a:xfrm>
        </p:spPr>
        <p:txBody>
          <a:bodyPr>
            <a:noAutofit/>
          </a:bodyPr>
          <a:lstStyle/>
          <a:p>
            <a:pPr algn="ctr" eaLnBrk="1" hangingPunct="1"/>
            <a:r>
              <a:rPr lang="el-GR" sz="3200" b="1" u="sng" dirty="0" smtClean="0"/>
              <a:t>Ποιεσ οι ενδεικτικεσ συμπεριφορεσ που δειχνουν πωσ το παιδι μπορει να ειναι θυμα εκφοβισμου</a:t>
            </a:r>
            <a:r>
              <a:rPr lang="el-GR" sz="3200" b="1" dirty="0" smtClean="0"/>
              <a:t> </a:t>
            </a:r>
          </a:p>
        </p:txBody>
      </p:sp>
      <p:sp>
        <p:nvSpPr>
          <p:cNvPr id="10243" name="Rectangle 3"/>
          <p:cNvSpPr>
            <a:spLocks noGrp="1" noChangeArrowheads="1"/>
          </p:cNvSpPr>
          <p:nvPr>
            <p:ph type="body" idx="1"/>
          </p:nvPr>
        </p:nvSpPr>
        <p:spPr>
          <a:xfrm>
            <a:off x="0" y="1412776"/>
            <a:ext cx="9144000" cy="5445223"/>
          </a:xfrm>
        </p:spPr>
        <p:txBody>
          <a:bodyPr>
            <a:noAutofit/>
          </a:bodyPr>
          <a:lstStyle/>
          <a:p>
            <a:pPr marL="609600" indent="-609600" eaLnBrk="1" hangingPunct="1">
              <a:lnSpc>
                <a:spcPct val="90000"/>
              </a:lnSpc>
            </a:pPr>
            <a:r>
              <a:rPr lang="el-GR" sz="2800" dirty="0" smtClean="0">
                <a:latin typeface="Times New Roman" pitchFamily="18" charset="0"/>
                <a:cs typeface="Times New Roman" pitchFamily="18" charset="0"/>
              </a:rPr>
              <a:t>Το παιδί δεν επιθυμεί να πάει σχολειό και έτσι κάνει απουσίες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Παραπονιέται ότι είναι άρρωστο όταν πρόκειται να γίνει σχολική εκδρομή</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Τα ρούχα του είναι συχνά σκισμένα</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Έχει μελανιές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Χάνει το χαρτζιλίκι του και τα πράγματά του-έχει κακή διάθεση</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Πέφτει η σχολική του επίδοση</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Απομονώνεται από πρώην φίλους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eaLnBrk="1" hangingPunct="1">
              <a:lnSpc>
                <a:spcPct val="90000"/>
              </a:lnSpc>
            </a:pPr>
            <a:r>
              <a:rPr lang="el-GR" sz="2800" dirty="0" smtClean="0">
                <a:latin typeface="Times New Roman" pitchFamily="18" charset="0"/>
                <a:cs typeface="Times New Roman" pitchFamily="18" charset="0"/>
              </a:rPr>
              <a:t>Στα διαλείμματα περνά το χρόνο του κοντά στα γραφεία των καθηγητών</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marL="609600" indent="-609600" algn="ctr" eaLnBrk="1" hangingPunct="1">
              <a:lnSpc>
                <a:spcPct val="90000"/>
              </a:lnSpc>
              <a:buFont typeface="Wingdings" pitchFamily="2" charset="2"/>
              <a:buNone/>
            </a:pPr>
            <a:r>
              <a:rPr lang="el-GR" sz="2800" dirty="0"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850900"/>
          </a:xfrm>
        </p:spPr>
        <p:txBody>
          <a:bodyPr/>
          <a:lstStyle/>
          <a:p>
            <a:pPr algn="ctr" eaLnBrk="1" hangingPunct="1"/>
            <a:r>
              <a:rPr lang="el-GR" u="sng" dirty="0" smtClean="0"/>
              <a:t>Τι πρεπει να κανουν οι γονεισ</a:t>
            </a:r>
            <a:r>
              <a:rPr lang="el-GR" dirty="0" smtClean="0"/>
              <a:t> </a:t>
            </a:r>
          </a:p>
        </p:txBody>
      </p:sp>
      <p:sp>
        <p:nvSpPr>
          <p:cNvPr id="11267" name="Rectangle 3"/>
          <p:cNvSpPr>
            <a:spLocks noGrp="1" noChangeArrowheads="1"/>
          </p:cNvSpPr>
          <p:nvPr>
            <p:ph type="body" idx="1"/>
          </p:nvPr>
        </p:nvSpPr>
        <p:spPr>
          <a:xfrm>
            <a:off x="0" y="981074"/>
            <a:ext cx="9144000" cy="5876926"/>
          </a:xfrm>
        </p:spPr>
        <p:txBody>
          <a:bodyPr>
            <a:noAutofit/>
          </a:bodyPr>
          <a:lstStyle/>
          <a:p>
            <a:pPr eaLnBrk="1" hangingPunct="1">
              <a:lnSpc>
                <a:spcPct val="80000"/>
              </a:lnSpc>
            </a:pPr>
            <a:r>
              <a:rPr lang="el-GR" sz="2800" dirty="0" smtClean="0">
                <a:latin typeface="Times New Roman" pitchFamily="18" charset="0"/>
                <a:cs typeface="Times New Roman" pitchFamily="18" charset="0"/>
              </a:rPr>
              <a:t>Δημιουργικές ώρες με το παιδί. Είναι σημαντικό να νιώθει την ουσιαστική παρουσία των γονιών του στη ζωή του, την αγάπη και την προστασία τους. Θα τους εμπιστεύεται και έτσι θα μάθει να εμπιστεύεται και τους άλλους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lnSpc>
                <a:spcPct val="80000"/>
              </a:lnSpc>
            </a:pPr>
            <a:r>
              <a:rPr lang="el-GR" sz="2800" dirty="0" smtClean="0">
                <a:latin typeface="Times New Roman" pitchFamily="18" charset="0"/>
                <a:cs typeface="Times New Roman" pitchFamily="18" charset="0"/>
              </a:rPr>
              <a:t>Ευκαιρίες για ανάπτυξη πρωτοβουλιών</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eaLnBrk="1" hangingPunct="1">
              <a:lnSpc>
                <a:spcPct val="80000"/>
              </a:lnSpc>
            </a:pPr>
            <a:r>
              <a:rPr lang="el-GR" sz="2800" dirty="0" smtClean="0">
                <a:latin typeface="Times New Roman" pitchFamily="18" charset="0"/>
                <a:cs typeface="Times New Roman" pitchFamily="18" charset="0"/>
              </a:rPr>
              <a:t>Συζήτηση για τα συναισθήματα που μπορεί να νιώθει όπως θυμό καθώς και τους λόγους που μπορεί να νιώθει έτσι</a:t>
            </a:r>
            <a:r>
              <a:rPr lang="en-US" sz="2800" dirty="0" smtClean="0">
                <a:latin typeface="Times New Roman" pitchFamily="18" charset="0"/>
                <a:cs typeface="Times New Roman" pitchFamily="18" charset="0"/>
              </a:rPr>
              <a:t>.</a:t>
            </a:r>
            <a:endParaRPr lang="el-GR" sz="2800" dirty="0" smtClean="0">
              <a:latin typeface="Times New Roman" pitchFamily="18" charset="0"/>
              <a:cs typeface="Times New Roman" pitchFamily="18" charset="0"/>
            </a:endParaRPr>
          </a:p>
          <a:p>
            <a:pPr eaLnBrk="1" hangingPunct="1">
              <a:lnSpc>
                <a:spcPct val="80000"/>
              </a:lnSpc>
            </a:pPr>
            <a:r>
              <a:rPr lang="el-GR" sz="2800" dirty="0" smtClean="0">
                <a:latin typeface="Times New Roman" pitchFamily="18" charset="0"/>
                <a:cs typeface="Times New Roman" pitchFamily="18" charset="0"/>
              </a:rPr>
              <a:t>Περιορισμός αυταρχικών οδηγιών και όχι τιμωρίες με το παραμικρό</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lnSpc>
                <a:spcPct val="80000"/>
              </a:lnSpc>
            </a:pPr>
            <a:r>
              <a:rPr lang="el-GR" sz="2800" dirty="0" smtClean="0">
                <a:latin typeface="Times New Roman" pitchFamily="18" charset="0"/>
                <a:cs typeface="Times New Roman" pitchFamily="18" charset="0"/>
              </a:rPr>
              <a:t>Αποφυγή σωματικής τιμωρίας. Είναι εύκολο να υιοθετήσει τέτοιου είδους συμπεριφορά</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lnSpc>
                <a:spcPct val="80000"/>
              </a:lnSpc>
            </a:pPr>
            <a:r>
              <a:rPr lang="el-GR" sz="2800" dirty="0" smtClean="0">
                <a:latin typeface="Times New Roman" pitchFamily="18" charset="0"/>
                <a:cs typeface="Times New Roman" pitchFamily="18" charset="0"/>
              </a:rPr>
              <a:t>Έλεγχος προγραμμάτων της τηλεόρασης αποφεύγοντας όσα παρουσιάζουν σκηνές βίας που μπορεί να το επηρεάσουν</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a:p>
            <a:pPr eaLnBrk="1" hangingPunct="1">
              <a:lnSpc>
                <a:spcPct val="80000"/>
              </a:lnSpc>
            </a:pPr>
            <a:r>
              <a:rPr lang="el-GR" sz="2800" dirty="0" smtClean="0">
                <a:latin typeface="Times New Roman" pitchFamily="18" charset="0"/>
                <a:cs typeface="Times New Roman" pitchFamily="18" charset="0"/>
              </a:rPr>
              <a:t>Επιδοκιμασία / έπαινος της καλής συμπεριφοράς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l-GR" dirty="0" smtClean="0"/>
          </a:p>
        </p:txBody>
      </p:sp>
      <p:sp>
        <p:nvSpPr>
          <p:cNvPr id="12291" name="Rectangle 3"/>
          <p:cNvSpPr>
            <a:spLocks noGrp="1" noChangeArrowheads="1"/>
          </p:cNvSpPr>
          <p:nvPr>
            <p:ph type="body" idx="1"/>
          </p:nvPr>
        </p:nvSpPr>
        <p:spPr/>
        <p:txBody>
          <a:bodyPr/>
          <a:lstStyle/>
          <a:p>
            <a:pPr eaLnBrk="1" hangingPunct="1"/>
            <a:endParaRPr lang="el-GR" dirty="0" smtClean="0"/>
          </a:p>
        </p:txBody>
      </p:sp>
      <p:pic>
        <p:nvPicPr>
          <p:cNvPr id="12292" name="Picture 4" descr="5"/>
          <p:cNvPicPr>
            <a:picLocks noChangeAspect="1" noChangeArrowheads="1"/>
          </p:cNvPicPr>
          <p:nvPr/>
        </p:nvPicPr>
        <p:blipFill>
          <a:blip r:embed="rId2" cstate="print"/>
          <a:srcRect/>
          <a:stretch>
            <a:fillRect/>
          </a:stretch>
        </p:blipFill>
        <p:spPr bwMode="auto">
          <a:xfrm>
            <a:off x="0" y="0"/>
            <a:ext cx="924449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332656"/>
            <a:ext cx="8686800" cy="838200"/>
          </a:xfrm>
        </p:spPr>
        <p:txBody>
          <a:bodyPr/>
          <a:lstStyle/>
          <a:p>
            <a:pPr algn="ctr" eaLnBrk="1" hangingPunct="1"/>
            <a:r>
              <a:rPr lang="el-GR" dirty="0" smtClean="0"/>
              <a:t> </a:t>
            </a:r>
            <a:r>
              <a:rPr lang="el-GR" u="sng" dirty="0" smtClean="0"/>
              <a:t>ΣΗΜΕΡΑ</a:t>
            </a:r>
            <a:r>
              <a:rPr lang="el-GR" dirty="0" smtClean="0"/>
              <a:t> </a:t>
            </a:r>
          </a:p>
        </p:txBody>
      </p:sp>
      <p:sp>
        <p:nvSpPr>
          <p:cNvPr id="13315" name="Rectangle 3"/>
          <p:cNvSpPr>
            <a:spLocks noGrp="1" noChangeArrowheads="1"/>
          </p:cNvSpPr>
          <p:nvPr>
            <p:ph type="body" idx="1"/>
          </p:nvPr>
        </p:nvSpPr>
        <p:spPr>
          <a:xfrm>
            <a:off x="0" y="1340768"/>
            <a:ext cx="8991600" cy="4739357"/>
          </a:xfrm>
        </p:spPr>
        <p:txBody>
          <a:bodyPr>
            <a:normAutofit/>
          </a:bodyPr>
          <a:lstStyle/>
          <a:p>
            <a:pPr eaLnBrk="1" hangingPunct="1">
              <a:buNone/>
            </a:pPr>
            <a:r>
              <a:rPr lang="el-GR" sz="2800" dirty="0" smtClean="0">
                <a:latin typeface="Times New Roman" pitchFamily="18" charset="0"/>
                <a:cs typeface="Times New Roman" pitchFamily="18" charset="0"/>
              </a:rPr>
              <a:t>    Σήμερα διαφορετικοί επιστημονικοί χώροι και πεδία έχουν αναγνωρίσει , αναδείξει και μελετήσει το πρόβλημα του σχολικού εκφοβισμού και της βίας στις πολλαπλές μορφές και διαστάσεις του και προτείνουν μέσα από την πρόληψη και την παρέμβαση διάφορες</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p>
        </p:txBody>
      </p:sp>
      <p:pic>
        <p:nvPicPr>
          <p:cNvPr id="7170" name="Picture 2" descr="http://blogs.sch.gr/dimvoron/files/2015/03/%CF%83%CF%87%CE%BF%CE%BB%CE%B9%CE%BA%CE%B7-%CE%B2%CE%B9%CE%B1.jpg"/>
          <p:cNvPicPr>
            <a:picLocks noChangeAspect="1" noChangeArrowheads="1"/>
          </p:cNvPicPr>
          <p:nvPr/>
        </p:nvPicPr>
        <p:blipFill>
          <a:blip r:embed="rId2" cstate="print"/>
          <a:srcRect/>
          <a:stretch>
            <a:fillRect/>
          </a:stretch>
        </p:blipFill>
        <p:spPr bwMode="auto">
          <a:xfrm>
            <a:off x="2627784" y="3585326"/>
            <a:ext cx="4629777" cy="3272674"/>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l-GR" dirty="0" smtClean="0"/>
          </a:p>
        </p:txBody>
      </p:sp>
      <p:sp>
        <p:nvSpPr>
          <p:cNvPr id="14339" name="Rectangle 3"/>
          <p:cNvSpPr>
            <a:spLocks noGrp="1" noChangeArrowheads="1"/>
          </p:cNvSpPr>
          <p:nvPr>
            <p:ph type="body" idx="1"/>
          </p:nvPr>
        </p:nvSpPr>
        <p:spPr/>
        <p:txBody>
          <a:bodyPr/>
          <a:lstStyle/>
          <a:p>
            <a:pPr eaLnBrk="1" hangingPunct="1"/>
            <a:endParaRPr lang="el-GR" dirty="0" smtClean="0"/>
          </a:p>
        </p:txBody>
      </p:sp>
      <p:pic>
        <p:nvPicPr>
          <p:cNvPr id="14340" name="Picture 4" descr="3"/>
          <p:cNvPicPr>
            <a:picLocks noChangeAspect="1" noChangeArrowheads="1"/>
          </p:cNvPicPr>
          <p:nvPr/>
        </p:nvPicPr>
        <p:blipFill>
          <a:blip r:embed="rId2" cstate="print"/>
          <a:srcRect/>
          <a:stretch>
            <a:fillRect/>
          </a:stretch>
        </p:blipFill>
        <p:spPr bwMode="auto">
          <a:xfrm>
            <a:off x="-38953" y="0"/>
            <a:ext cx="918295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933056"/>
            <a:ext cx="7772400" cy="1470025"/>
          </a:xfrm>
        </p:spPr>
        <p:txBody>
          <a:bodyPr>
            <a:normAutofit/>
          </a:bodyPr>
          <a:lstStyle/>
          <a:p>
            <a:pPr algn="ctr"/>
            <a:r>
              <a:rPr lang="en-US" sz="3200" u="sng" dirty="0">
                <a:latin typeface="Times New Roman" pitchFamily="18" charset="0"/>
                <a:cs typeface="Times New Roman" pitchFamily="18" charset="0"/>
              </a:rPr>
              <a:t>ΕΡΩΤΗΜΑΤΟΛΟΓΙΟ</a:t>
            </a:r>
            <a:r>
              <a:rPr lang="el-GR" sz="3200" dirty="0">
                <a:latin typeface="Times New Roman" pitchFamily="18" charset="0"/>
                <a:cs typeface="Times New Roman" pitchFamily="18" charset="0"/>
              </a:rPr>
              <a:t/>
            </a:r>
            <a:br>
              <a:rPr lang="el-GR" sz="3200" dirty="0">
                <a:latin typeface="Times New Roman" pitchFamily="18" charset="0"/>
                <a:cs typeface="Times New Roman" pitchFamily="18" charset="0"/>
              </a:rPr>
            </a:br>
            <a:endParaRPr lang="el-GR" sz="3200"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1331640" y="404664"/>
            <a:ext cx="6400800" cy="2184648"/>
          </a:xfrm>
        </p:spPr>
        <p:txBody>
          <a:bodyPr/>
          <a:lstStyle/>
          <a:p>
            <a:pPr algn="ctr"/>
            <a:r>
              <a:rPr lang="el-GR" sz="3600" b="1" u="sng" dirty="0">
                <a:solidFill>
                  <a:schemeClr val="tx1"/>
                </a:solidFill>
                <a:latin typeface="Times New Roman" pitchFamily="18" charset="0"/>
                <a:cs typeface="Times New Roman" pitchFamily="18" charset="0"/>
              </a:rPr>
              <a:t>ΕΡΕΥΝΑ ΤΟΥ 5ου ΓΕ.Λ ΓΙΑ ΤΗΝ </a:t>
            </a:r>
            <a:r>
              <a:rPr lang="en-US" sz="3600" b="1" u="sng" dirty="0">
                <a:solidFill>
                  <a:schemeClr val="tx1"/>
                </a:solidFill>
                <a:latin typeface="Times New Roman" pitchFamily="18" charset="0"/>
                <a:cs typeface="Times New Roman" pitchFamily="18" charset="0"/>
              </a:rPr>
              <a:t>ΝΕΑΝΙΚΗ ΠΑΡΑΒΑΤΙΚΟΤΗΤΑ</a:t>
            </a:r>
            <a:endParaRPr lang="el-GR" sz="3600" dirty="0">
              <a:solidFill>
                <a:schemeClr val="tx1"/>
              </a:solidFill>
              <a:latin typeface="Times New Roman" pitchFamily="18" charset="0"/>
              <a:cs typeface="Times New Roman" pitchFamily="18" charset="0"/>
            </a:endParaRPr>
          </a:p>
          <a:p>
            <a:pPr algn="ctr"/>
            <a:endParaRPr lang="el-GR" dirty="0"/>
          </a:p>
        </p:txBody>
      </p:sp>
      <p:graphicFrame>
        <p:nvGraphicFramePr>
          <p:cNvPr id="5" name="4 - Γράφημα"/>
          <p:cNvGraphicFramePr/>
          <p:nvPr/>
        </p:nvGraphicFramePr>
        <p:xfrm>
          <a:off x="3657600" y="6237312"/>
          <a:ext cx="54864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229600" cy="1475656"/>
          </a:xfrm>
        </p:spPr>
        <p:txBody>
          <a:bodyPr>
            <a:normAutofit fontScale="90000"/>
          </a:bodyPr>
          <a:lstStyle/>
          <a:p>
            <a:r>
              <a:rPr lang="el-GR" sz="3100" dirty="0">
                <a:latin typeface="Times New Roman" pitchFamily="18" charset="0"/>
                <a:cs typeface="Times New Roman" pitchFamily="18" charset="0"/>
              </a:rPr>
              <a:t>1) </a:t>
            </a:r>
            <a:r>
              <a:rPr lang="el-GR" sz="3100" dirty="0" smtClean="0">
                <a:latin typeface="Times New Roman" pitchFamily="18" charset="0"/>
                <a:cs typeface="Times New Roman" pitchFamily="18" charset="0"/>
              </a:rPr>
              <a:t>Θεωρεισ μεγαλο προβλημα την εγκληματικοτητα των νεων;</a:t>
            </a:r>
            <a:r>
              <a:rPr lang="el-GR" dirty="0"/>
              <a:t/>
            </a:r>
            <a:br>
              <a:rPr lang="el-GR" dirty="0"/>
            </a:br>
            <a:endParaRPr lang="el-GR" dirty="0"/>
          </a:p>
        </p:txBody>
      </p:sp>
      <p:sp>
        <p:nvSpPr>
          <p:cNvPr id="3" name="2 - Θέση περιεχομένου"/>
          <p:cNvSpPr>
            <a:spLocks noGrp="1"/>
          </p:cNvSpPr>
          <p:nvPr>
            <p:ph idx="1"/>
          </p:nvPr>
        </p:nvSpPr>
        <p:spPr>
          <a:xfrm>
            <a:off x="0" y="1124744"/>
            <a:ext cx="9144000" cy="5472608"/>
          </a:xfrm>
        </p:spPr>
        <p:txBody>
          <a:bodyPr>
            <a:normAutofit fontScale="70000" lnSpcReduction="20000"/>
          </a:bodyPr>
          <a:lstStyle/>
          <a:p>
            <a:r>
              <a:rPr lang="en-US" sz="4000" b="1" dirty="0" smtClean="0">
                <a:latin typeface="Times New Roman" pitchFamily="18" charset="0"/>
                <a:cs typeface="Times New Roman" pitchFamily="18" charset="0"/>
              </a:rPr>
              <a:t>-</a:t>
            </a:r>
            <a:r>
              <a:rPr lang="el-GR" sz="4000" b="1" dirty="0">
                <a:latin typeface="Times New Roman" pitchFamily="18" charset="0"/>
                <a:cs typeface="Times New Roman" pitchFamily="18" charset="0"/>
              </a:rPr>
              <a:t>Ναι </a:t>
            </a:r>
          </a:p>
          <a:p>
            <a:r>
              <a:rPr lang="en-US" sz="4000" b="1" dirty="0" smtClean="0">
                <a:latin typeface="Times New Roman" pitchFamily="18" charset="0"/>
                <a:cs typeface="Times New Roman" pitchFamily="18" charset="0"/>
              </a:rPr>
              <a:t>-</a:t>
            </a:r>
            <a:r>
              <a:rPr lang="el-GR" sz="4000" b="1" dirty="0" smtClean="0">
                <a:latin typeface="Times New Roman" pitchFamily="18" charset="0"/>
                <a:cs typeface="Times New Roman" pitchFamily="18" charset="0"/>
              </a:rPr>
              <a:t>Όχι</a:t>
            </a: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pPr>
              <a:buNone/>
            </a:pPr>
            <a:endParaRPr lang="el-GR" sz="3000" b="1" u="sng" dirty="0" smtClean="0">
              <a:latin typeface="Times New Roman" pitchFamily="18" charset="0"/>
              <a:cs typeface="Times New Roman" pitchFamily="18" charset="0"/>
            </a:endParaRPr>
          </a:p>
          <a:p>
            <a:pPr>
              <a:buNone/>
            </a:pPr>
            <a:endParaRPr lang="el-GR" sz="3000" b="1" u="sng" dirty="0" smtClean="0">
              <a:latin typeface="Times New Roman" pitchFamily="18" charset="0"/>
              <a:cs typeface="Times New Roman" pitchFamily="18" charset="0"/>
            </a:endParaRPr>
          </a:p>
          <a:p>
            <a:pPr>
              <a:buNone/>
            </a:pPr>
            <a:endParaRPr lang="el-GR" sz="3000" b="1" u="sng" dirty="0" smtClean="0">
              <a:latin typeface="Times New Roman" pitchFamily="18" charset="0"/>
              <a:cs typeface="Times New Roman" pitchFamily="18" charset="0"/>
            </a:endParaRPr>
          </a:p>
          <a:p>
            <a:pPr>
              <a:buNone/>
            </a:pPr>
            <a:endParaRPr lang="el-GR" sz="3000" b="1" u="sng" dirty="0" smtClean="0">
              <a:latin typeface="Times New Roman" pitchFamily="18" charset="0"/>
              <a:cs typeface="Times New Roman" pitchFamily="18" charset="0"/>
            </a:endParaRPr>
          </a:p>
          <a:p>
            <a:pPr>
              <a:buNone/>
            </a:pPr>
            <a:r>
              <a:rPr lang="el-GR" sz="4000" b="1" u="sng" dirty="0" smtClean="0">
                <a:latin typeface="Times New Roman" pitchFamily="18" charset="0"/>
                <a:cs typeface="Times New Roman" pitchFamily="18" charset="0"/>
              </a:rPr>
              <a:t>Συμπέρασμα:</a:t>
            </a:r>
            <a:r>
              <a:rPr lang="el-GR" sz="4000" b="1" dirty="0" smtClean="0">
                <a:latin typeface="Times New Roman" pitchFamily="18" charset="0"/>
                <a:cs typeface="Times New Roman" pitchFamily="18" charset="0"/>
              </a:rPr>
              <a:t> </a:t>
            </a:r>
            <a:r>
              <a:rPr lang="el-GR" sz="4000" dirty="0" smtClean="0"/>
              <a:t>Πολλοί θεωρούν ότι η εγκληματικότητα των νέων αποτελεί μεγάλο πρόβλημα</a:t>
            </a:r>
            <a:r>
              <a:rPr lang="el-GR" sz="3000" dirty="0" smtClean="0"/>
              <a:t>.</a:t>
            </a:r>
          </a:p>
          <a:p>
            <a:pPr>
              <a:buNone/>
            </a:pPr>
            <a:endParaRPr lang="el-GR" sz="2800" b="1" dirty="0">
              <a:latin typeface="Times New Roman" pitchFamily="18" charset="0"/>
              <a:cs typeface="Times New Roman" pitchFamily="18" charset="0"/>
            </a:endParaRPr>
          </a:p>
          <a:p>
            <a:pPr>
              <a:buNone/>
            </a:pPr>
            <a:r>
              <a:rPr lang="el-GR" dirty="0"/>
              <a:t> </a:t>
            </a:r>
            <a:endParaRPr lang="en-US" dirty="0"/>
          </a:p>
          <a:p>
            <a:endParaRPr lang="el-GR" dirty="0"/>
          </a:p>
        </p:txBody>
      </p:sp>
      <p:graphicFrame>
        <p:nvGraphicFramePr>
          <p:cNvPr id="4" name="3 - Γράφημα"/>
          <p:cNvGraphicFramePr/>
          <p:nvPr/>
        </p:nvGraphicFramePr>
        <p:xfrm>
          <a:off x="2267744" y="1700808"/>
          <a:ext cx="5486400" cy="33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a:bodyPr>
          <a:lstStyle/>
          <a:p>
            <a:pPr algn="ctr"/>
            <a:r>
              <a:rPr lang="el-GR" sz="3600" b="0" u="sng" dirty="0" smtClean="0">
                <a:cs typeface="Times New Roman" pitchFamily="18" charset="0"/>
              </a:rPr>
              <a:t>Ειδη παραβατικοτητασ</a:t>
            </a:r>
            <a:endParaRPr lang="el-GR" sz="3600" b="0" u="sng" dirty="0">
              <a:cs typeface="Times New Roman" pitchFamily="18" charset="0"/>
            </a:endParaRPr>
          </a:p>
        </p:txBody>
      </p:sp>
      <p:sp>
        <p:nvSpPr>
          <p:cNvPr id="3" name="2 - Θέση κειμένου"/>
          <p:cNvSpPr>
            <a:spLocks noGrp="1"/>
          </p:cNvSpPr>
          <p:nvPr>
            <p:ph type="body" idx="2"/>
          </p:nvPr>
        </p:nvSpPr>
        <p:spPr>
          <a:xfrm>
            <a:off x="0" y="908720"/>
            <a:ext cx="9144000" cy="5949280"/>
          </a:xfrm>
        </p:spPr>
        <p:txBody>
          <a:bodyPr>
            <a:normAutofit/>
          </a:bodyPr>
          <a:lstStyle/>
          <a:p>
            <a:pPr>
              <a:buClr>
                <a:schemeClr val="tx2">
                  <a:lumMod val="50000"/>
                </a:schemeClr>
              </a:buClr>
              <a:buFont typeface="Arial" pitchFamily="34" charset="0"/>
              <a:buChar char="•"/>
            </a:pPr>
            <a:r>
              <a:rPr lang="el-GR" sz="2400" b="1"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Παραμέληση – στέρηση: </a:t>
            </a:r>
            <a:r>
              <a:rPr lang="el-GR" sz="2800" dirty="0" smtClean="0">
                <a:latin typeface="Times New Roman" pitchFamily="18" charset="0"/>
                <a:cs typeface="Times New Roman" pitchFamily="18" charset="0"/>
              </a:rPr>
              <a:t>Στέρηση βασικών δικαιωμάτων, ιδιωτικής ελευθερίας, επικοινωνίας, βασικών αναγκών: συναισθηματικών αναγκών σωματικής και ψυχικής υγείας, εκπαίδευσης κλπ.</a:t>
            </a:r>
          </a:p>
          <a:p>
            <a:pPr>
              <a:buClr>
                <a:schemeClr val="tx2">
                  <a:lumMod val="50000"/>
                </a:schemeClr>
              </a:buClr>
            </a:pPr>
            <a:endParaRPr lang="el-GR" sz="2400" dirty="0" smtClean="0">
              <a:latin typeface="Times New Roman" pitchFamily="18" charset="0"/>
              <a:cs typeface="Times New Roman" pitchFamily="18" charset="0"/>
            </a:endParaRPr>
          </a:p>
          <a:p>
            <a:pPr>
              <a:buClr>
                <a:schemeClr val="tx2">
                  <a:lumMod val="50000"/>
                </a:schemeClr>
              </a:buClr>
              <a:buFont typeface="Arial" pitchFamily="34" charset="0"/>
              <a:buChar char="•"/>
            </a:pPr>
            <a:r>
              <a:rPr lang="el-GR" sz="32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Απομόνωση: </a:t>
            </a:r>
            <a:r>
              <a:rPr lang="el-GR" sz="2800" dirty="0" smtClean="0">
                <a:latin typeface="Times New Roman" pitchFamily="18" charset="0"/>
                <a:cs typeface="Times New Roman" pitchFamily="18" charset="0"/>
              </a:rPr>
              <a:t>Περιορισμός της ελευθερίας, έλεγχος της επικοινωνίας με φίλους και συγγενείς, περιορισμοί της κοινωνικότητας. </a:t>
            </a:r>
          </a:p>
          <a:p>
            <a:pPr>
              <a:buClr>
                <a:schemeClr val="tx2">
                  <a:lumMod val="50000"/>
                </a:schemeClr>
              </a:buCl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r>
              <a:rPr lang="el-GR" sz="2800" b="1" dirty="0" smtClean="0">
                <a:latin typeface="Times New Roman" pitchFamily="18" charset="0"/>
                <a:cs typeface="Times New Roman" pitchFamily="18" charset="0"/>
              </a:rPr>
              <a:t>Συναισθηματική βία: </a:t>
            </a:r>
            <a:r>
              <a:rPr lang="el-GR" sz="2800" dirty="0" smtClean="0">
                <a:latin typeface="Times New Roman" pitchFamily="18" charset="0"/>
                <a:cs typeface="Times New Roman" pitchFamily="18" charset="0"/>
              </a:rPr>
              <a:t>Ιδιαίτερη καταπίεση κι εξαναγκασμοί που εκμεταλλεύονται την ψυχολογική και συναισθηματική εξάρτηση του ατόμου, πιθανώς με απειλές κι εκβιασμούς. </a:t>
            </a:r>
            <a:endParaRPr lang="el-G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229600" cy="1412776"/>
          </a:xfrm>
        </p:spPr>
        <p:txBody>
          <a:bodyPr>
            <a:noAutofit/>
          </a:bodyPr>
          <a:lstStyle/>
          <a:p>
            <a:r>
              <a:rPr lang="el-GR" sz="2800" dirty="0" smtClean="0">
                <a:latin typeface="Times New Roman" pitchFamily="18" charset="0"/>
                <a:cs typeface="Times New Roman" pitchFamily="18" charset="0"/>
              </a:rPr>
              <a:t>2) Σε ποιεσ ηλικιεσ οι νεοι στρεφονται στην εγκληματικοτητα;</a:t>
            </a:r>
            <a:endParaRPr lang="el-GR" sz="2800" dirty="0"/>
          </a:p>
        </p:txBody>
      </p:sp>
      <p:sp>
        <p:nvSpPr>
          <p:cNvPr id="3" name="2 - Θέση περιεχομένου"/>
          <p:cNvSpPr>
            <a:spLocks noGrp="1"/>
          </p:cNvSpPr>
          <p:nvPr>
            <p:ph idx="1"/>
          </p:nvPr>
        </p:nvSpPr>
        <p:spPr>
          <a:xfrm>
            <a:off x="0" y="1268760"/>
            <a:ext cx="8820472" cy="5589240"/>
          </a:xfrm>
        </p:spPr>
        <p:txBody>
          <a:bodyPr>
            <a:normAutofit/>
          </a:bodyPr>
          <a:lstStyle/>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15 έ</a:t>
            </a:r>
            <a:r>
              <a:rPr lang="el-GR" sz="2800" b="1" dirty="0" smtClean="0">
                <a:latin typeface="Times New Roman" pitchFamily="18" charset="0"/>
                <a:cs typeface="Times New Roman" pitchFamily="18" charset="0"/>
              </a:rPr>
              <a:t>ως </a:t>
            </a:r>
            <a:r>
              <a:rPr lang="el-GR" sz="2800" b="1" dirty="0">
                <a:latin typeface="Times New Roman" pitchFamily="18" charset="0"/>
                <a:cs typeface="Times New Roman" pitchFamily="18" charset="0"/>
              </a:rPr>
              <a:t>17   </a:t>
            </a:r>
            <a:r>
              <a:rPr lang="el-GR" sz="2800" dirty="0">
                <a:latin typeface="Times New Roman" pitchFamily="18" charset="0"/>
                <a:cs typeface="Times New Roman" pitchFamily="18" charset="0"/>
              </a:rPr>
              <a:t>    </a:t>
            </a:r>
          </a:p>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17 έ</a:t>
            </a:r>
            <a:r>
              <a:rPr lang="el-GR" sz="2800" b="1" dirty="0" smtClean="0">
                <a:latin typeface="Times New Roman" pitchFamily="18" charset="0"/>
                <a:cs typeface="Times New Roman" pitchFamily="18" charset="0"/>
              </a:rPr>
              <a:t>ως </a:t>
            </a:r>
            <a:r>
              <a:rPr lang="el-GR" sz="2800" b="1" dirty="0">
                <a:latin typeface="Times New Roman" pitchFamily="18" charset="0"/>
                <a:cs typeface="Times New Roman" pitchFamily="18" charset="0"/>
              </a:rPr>
              <a:t>19   </a:t>
            </a:r>
            <a:endParaRPr lang="el-GR"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20 και ά</a:t>
            </a:r>
            <a:r>
              <a:rPr lang="el-GR" sz="2800" b="1" dirty="0" smtClean="0">
                <a:latin typeface="Times New Roman" pitchFamily="18" charset="0"/>
                <a:cs typeface="Times New Roman" pitchFamily="18" charset="0"/>
              </a:rPr>
              <a:t>νω </a:t>
            </a:r>
          </a:p>
          <a:p>
            <a:endParaRPr lang="el-GR" b="1" dirty="0" smtClean="0"/>
          </a:p>
          <a:p>
            <a:endParaRPr lang="el-GR" b="1" dirty="0" smtClean="0"/>
          </a:p>
          <a:p>
            <a:endParaRPr lang="el-GR" b="1" dirty="0" smtClean="0"/>
          </a:p>
          <a:p>
            <a:endParaRPr lang="el-GR" b="1" dirty="0" smtClean="0"/>
          </a:p>
          <a:p>
            <a:pPr>
              <a:buNone/>
            </a:pP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θεωρούν ότι οι νέοι στρέφονται στην εγκληματικότητα από την ηλικία των 17 έως 19.</a:t>
            </a:r>
          </a:p>
          <a:p>
            <a:endParaRPr lang="el-GR" sz="2800" dirty="0">
              <a:latin typeface="Times New Roman" pitchFamily="18" charset="0"/>
              <a:cs typeface="Times New Roman" pitchFamily="18" charset="0"/>
            </a:endParaRPr>
          </a:p>
          <a:p>
            <a:endParaRPr lang="el-GR" dirty="0"/>
          </a:p>
        </p:txBody>
      </p:sp>
      <p:graphicFrame>
        <p:nvGraphicFramePr>
          <p:cNvPr id="4" name="3 - Γράφημα"/>
          <p:cNvGraphicFramePr/>
          <p:nvPr/>
        </p:nvGraphicFramePr>
        <p:xfrm>
          <a:off x="2699792" y="1844824"/>
          <a:ext cx="612068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517632" cy="1273622"/>
          </a:xfrm>
        </p:spPr>
        <p:txBody>
          <a:bodyPr>
            <a:normAutofit fontScale="90000"/>
          </a:bodyPr>
          <a:lstStyle/>
          <a:p>
            <a:pPr marL="742950" indent="-742950"/>
            <a:r>
              <a:rPr lang="el-GR" sz="3100" dirty="0" smtClean="0">
                <a:latin typeface="Times New Roman" pitchFamily="18" charset="0"/>
                <a:cs typeface="Times New Roman" pitchFamily="18" charset="0"/>
              </a:rPr>
              <a:t>3) Που πιστευεισ οτι υπαρχει μεγαλυτερη εγκληματικοτητα;</a:t>
            </a:r>
            <a:r>
              <a:rPr lang="el-GR" dirty="0"/>
              <a:t/>
            </a:r>
            <a:br>
              <a:rPr lang="el-GR" dirty="0"/>
            </a:br>
            <a:endParaRPr lang="el-GR" dirty="0"/>
          </a:p>
        </p:txBody>
      </p:sp>
      <p:sp>
        <p:nvSpPr>
          <p:cNvPr id="3" name="2 - Θέση περιεχομένου"/>
          <p:cNvSpPr>
            <a:spLocks noGrp="1"/>
          </p:cNvSpPr>
          <p:nvPr>
            <p:ph idx="1"/>
          </p:nvPr>
        </p:nvSpPr>
        <p:spPr>
          <a:xfrm>
            <a:off x="0" y="1097360"/>
            <a:ext cx="8820472" cy="5760640"/>
          </a:xfrm>
        </p:spPr>
        <p:txBody>
          <a:bodyPr>
            <a:normAutofit lnSpcReduction="10000"/>
          </a:bodyPr>
          <a:lstStyle/>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Στις </a:t>
            </a:r>
            <a:r>
              <a:rPr lang="el-GR" sz="2800" b="1" dirty="0" smtClean="0">
                <a:latin typeface="Times New Roman" pitchFamily="18" charset="0"/>
                <a:cs typeface="Times New Roman" pitchFamily="18" charset="0"/>
              </a:rPr>
              <a:t>μεγάλες πόλεις </a:t>
            </a:r>
            <a:endParaRPr lang="el-GR"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Στις </a:t>
            </a:r>
            <a:r>
              <a:rPr lang="el-GR" sz="2800" b="1" dirty="0" smtClean="0">
                <a:latin typeface="Times New Roman" pitchFamily="18" charset="0"/>
                <a:cs typeface="Times New Roman" pitchFamily="18" charset="0"/>
              </a:rPr>
              <a:t>μικρές πόλεις    </a:t>
            </a:r>
            <a:endParaRPr lang="el-GR"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Και στα δυο </a:t>
            </a:r>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pPr>
              <a:buNone/>
            </a:pPr>
            <a:endParaRPr lang="el-GR" sz="2800" dirty="0" smtClean="0"/>
          </a:p>
          <a:p>
            <a:pPr>
              <a:buNone/>
            </a:pP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πιστεύουν ότι μεγαλύτερη εγκληματικότητα υπάρχει και στις μικρές και στις μεγάλες πόλεις.</a:t>
            </a:r>
          </a:p>
          <a:p>
            <a:pPr>
              <a:buNone/>
            </a:pPr>
            <a:r>
              <a:rPr lang="el-GR" sz="2800" b="1"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a:p>
            <a:endParaRPr lang="el-GR" dirty="0"/>
          </a:p>
        </p:txBody>
      </p:sp>
      <p:graphicFrame>
        <p:nvGraphicFramePr>
          <p:cNvPr id="4" name="3 - Γράφημα"/>
          <p:cNvGraphicFramePr/>
          <p:nvPr/>
        </p:nvGraphicFramePr>
        <p:xfrm>
          <a:off x="3491880" y="1412776"/>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52128"/>
          </a:xfrm>
        </p:spPr>
        <p:txBody>
          <a:bodyPr>
            <a:noAutofit/>
          </a:bodyPr>
          <a:lstStyle/>
          <a:p>
            <a:r>
              <a:rPr lang="el-GR" sz="2800" dirty="0" smtClean="0">
                <a:latin typeface="Times New Roman" pitchFamily="18" charset="0"/>
                <a:cs typeface="Times New Roman" pitchFamily="18" charset="0"/>
              </a:rPr>
              <a:t>4) Απο ποιουσ παραγοντεσ επηρεαζονται οι νεοι και στρεφονται στην εγκληματικοτητα;</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179512" y="1268760"/>
            <a:ext cx="8712968" cy="5400600"/>
          </a:xfrm>
        </p:spPr>
        <p:txBody>
          <a:bodyPr>
            <a:normAutofit fontScale="92500" lnSpcReduction="10000"/>
          </a:bodyPr>
          <a:lstStyle/>
          <a:p>
            <a:r>
              <a:rPr lang="en-US" sz="2800" b="1" dirty="0">
                <a:latin typeface="Times New Roman" pitchFamily="18" charset="0"/>
                <a:cs typeface="Times New Roman" pitchFamily="18" charset="0"/>
              </a:rPr>
              <a:t>-</a:t>
            </a:r>
            <a:r>
              <a:rPr lang="el-GR" sz="2800" b="1" dirty="0" smtClean="0">
                <a:latin typeface="Times New Roman" pitchFamily="18" charset="0"/>
                <a:cs typeface="Times New Roman" pitchFamily="18" charset="0"/>
              </a:rPr>
              <a:t>Οικογενειακό</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Φίλοι</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Και τα δυο </a:t>
            </a:r>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pPr>
              <a:buNone/>
            </a:pPr>
            <a:r>
              <a:rPr lang="el-GR" sz="3000" b="1" dirty="0" smtClean="0">
                <a:latin typeface="Times New Roman" pitchFamily="18" charset="0"/>
                <a:cs typeface="Times New Roman" pitchFamily="18" charset="0"/>
              </a:rPr>
              <a:t> </a:t>
            </a:r>
            <a:r>
              <a:rPr lang="el-GR" sz="3000" b="1" u="sng" dirty="0" smtClean="0">
                <a:latin typeface="Times New Roman" pitchFamily="18" charset="0"/>
                <a:cs typeface="Times New Roman" pitchFamily="18" charset="0"/>
              </a:rPr>
              <a:t>Συμπέρασμα:</a:t>
            </a:r>
            <a:r>
              <a:rPr lang="el-GR" sz="3000" dirty="0" smtClean="0">
                <a:latin typeface="Times New Roman" pitchFamily="18" charset="0"/>
                <a:cs typeface="Times New Roman" pitchFamily="18" charset="0"/>
              </a:rPr>
              <a:t> Πολλοί θεωρούν ότι οι νέοι επηρεάζονται περισσότερο από τους φίλους τους και στρέφονται στην εγκληματικότητα.</a:t>
            </a:r>
          </a:p>
          <a:p>
            <a:pPr>
              <a:buNone/>
            </a:pPr>
            <a:r>
              <a:rPr lang="el-GR" sz="2800" b="1"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a:p>
            <a:endParaRPr lang="el-GR" dirty="0"/>
          </a:p>
        </p:txBody>
      </p:sp>
      <p:graphicFrame>
        <p:nvGraphicFramePr>
          <p:cNvPr id="4" name="3 - Γράφημα"/>
          <p:cNvGraphicFramePr/>
          <p:nvPr/>
        </p:nvGraphicFramePr>
        <p:xfrm>
          <a:off x="2843808" y="1412776"/>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txBody>
          <a:bodyPr>
            <a:normAutofit/>
          </a:bodyPr>
          <a:lstStyle/>
          <a:p>
            <a:r>
              <a:rPr lang="el-GR" sz="2800" dirty="0" smtClean="0">
                <a:latin typeface="Times New Roman" pitchFamily="18" charset="0"/>
                <a:cs typeface="Times New Roman" pitchFamily="18" charset="0"/>
              </a:rPr>
              <a:t>5) Το αλκοολ ειναι αιτια εγκληματικοτητασ των νεων;</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251520" y="1340768"/>
            <a:ext cx="8435280" cy="5184576"/>
          </a:xfrm>
        </p:spPr>
        <p:txBody>
          <a:bodyPr/>
          <a:lstStyle/>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Ναι</a:t>
            </a:r>
            <a:r>
              <a:rPr lang="el-GR" sz="2800" dirty="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Όχι</a:t>
            </a:r>
            <a:r>
              <a:rPr lang="el-GR"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endParaRPr lang="el-GR" dirty="0" smtClean="0"/>
          </a:p>
          <a:p>
            <a:endParaRPr lang="el-GR" dirty="0" smtClean="0"/>
          </a:p>
          <a:p>
            <a:endParaRPr lang="el-GR" dirty="0" smtClean="0"/>
          </a:p>
          <a:p>
            <a:endParaRPr lang="el-GR" dirty="0" smtClean="0"/>
          </a:p>
          <a:p>
            <a:pPr>
              <a:buNone/>
            </a:pPr>
            <a:r>
              <a:rPr lang="el-GR" dirty="0" smtClean="0"/>
              <a:t> </a:t>
            </a: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πιστεύουν ότι το αλκοόλ αποτελεί αιτία εγκληματικότητας των νέων.</a:t>
            </a:r>
          </a:p>
          <a:p>
            <a:endParaRPr lang="el-GR" dirty="0" smtClean="0"/>
          </a:p>
        </p:txBody>
      </p:sp>
      <p:graphicFrame>
        <p:nvGraphicFramePr>
          <p:cNvPr id="4" name="3 - Γράφημα"/>
          <p:cNvGraphicFramePr/>
          <p:nvPr/>
        </p:nvGraphicFramePr>
        <p:xfrm>
          <a:off x="2195736" y="1412776"/>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a:bodyPr>
          <a:lstStyle/>
          <a:p>
            <a:r>
              <a:rPr lang="el-GR" sz="2800" b="0" dirty="0" smtClean="0">
                <a:latin typeface="Times New Roman" pitchFamily="18" charset="0"/>
                <a:cs typeface="Times New Roman" pitchFamily="18" charset="0"/>
              </a:rPr>
              <a:t>6) Θεωρεισ το οικονομικο προβλημα των νεων αιτια για την εγκληματικοτητα;</a:t>
            </a:r>
            <a:endParaRPr lang="el-GR" sz="2800" b="0" dirty="0">
              <a:latin typeface="Times New Roman" pitchFamily="18" charset="0"/>
              <a:cs typeface="Times New Roman" pitchFamily="18" charset="0"/>
            </a:endParaRPr>
          </a:p>
        </p:txBody>
      </p:sp>
      <p:sp>
        <p:nvSpPr>
          <p:cNvPr id="4" name="3 - Θέση κειμένου"/>
          <p:cNvSpPr>
            <a:spLocks noGrp="1"/>
          </p:cNvSpPr>
          <p:nvPr>
            <p:ph type="body" sz="half" idx="2"/>
          </p:nvPr>
        </p:nvSpPr>
        <p:spPr>
          <a:xfrm>
            <a:off x="179512" y="1196752"/>
            <a:ext cx="8568952" cy="5472608"/>
          </a:xfrm>
        </p:spPr>
        <p:txBody>
          <a:bodyPr>
            <a:normAutofit/>
          </a:bodyPr>
          <a:lstStyle/>
          <a:p>
            <a:pPr>
              <a:buFont typeface="Times New Roman" pitchFamily="18" charset="0"/>
              <a:buChar char="×"/>
            </a:pPr>
            <a:r>
              <a:rPr lang="el-GR" sz="2800" b="1" dirty="0" smtClean="0">
                <a:latin typeface="Times New Roman" pitchFamily="18" charset="0"/>
                <a:cs typeface="Times New Roman" pitchFamily="18" charset="0"/>
              </a:rPr>
              <a:t> Ναι</a:t>
            </a:r>
          </a:p>
          <a:p>
            <a:pPr>
              <a:buFont typeface="Times New Roman" pitchFamily="18" charset="0"/>
              <a:buChar char="×"/>
            </a:pPr>
            <a:r>
              <a:rPr lang="el-GR" sz="2800" b="1" dirty="0" smtClean="0">
                <a:latin typeface="Times New Roman" pitchFamily="18" charset="0"/>
                <a:cs typeface="Times New Roman" pitchFamily="18" charset="0"/>
              </a:rPr>
              <a:t> Όχι</a:t>
            </a:r>
          </a:p>
          <a:p>
            <a:pPr>
              <a:buFont typeface="Arial" pitchFamily="34" charset="0"/>
              <a:buChar char="•"/>
            </a:pPr>
            <a:endParaRPr lang="el-GR" sz="2800" b="1" dirty="0" smtClean="0">
              <a:latin typeface="Times New Roman" pitchFamily="18" charset="0"/>
              <a:cs typeface="Times New Roman" pitchFamily="18" charset="0"/>
            </a:endParaRPr>
          </a:p>
          <a:p>
            <a:pPr>
              <a:buFont typeface="Arial" pitchFamily="34" charset="0"/>
              <a:buChar char="•"/>
            </a:pPr>
            <a:endParaRPr lang="el-GR" sz="2800" b="1" dirty="0" smtClean="0">
              <a:latin typeface="Times New Roman" pitchFamily="18" charset="0"/>
              <a:cs typeface="Times New Roman" pitchFamily="18" charset="0"/>
            </a:endParaRPr>
          </a:p>
          <a:p>
            <a:pPr>
              <a:buFont typeface="Arial" pitchFamily="34" charset="0"/>
              <a:buChar char="•"/>
            </a:pPr>
            <a:endParaRPr lang="el-GR" sz="2800" b="1" dirty="0" smtClean="0">
              <a:latin typeface="Times New Roman" pitchFamily="18" charset="0"/>
              <a:cs typeface="Times New Roman" pitchFamily="18" charset="0"/>
            </a:endParaRPr>
          </a:p>
          <a:p>
            <a:pPr>
              <a:buFont typeface="Arial" pitchFamily="34" charset="0"/>
              <a:buChar char="•"/>
            </a:pPr>
            <a:endParaRPr lang="el-GR" sz="2800" b="1" dirty="0" smtClean="0">
              <a:latin typeface="Times New Roman" pitchFamily="18" charset="0"/>
              <a:cs typeface="Times New Roman" pitchFamily="18" charset="0"/>
            </a:endParaRPr>
          </a:p>
          <a:p>
            <a:pPr>
              <a:buFont typeface="Arial" pitchFamily="34" charset="0"/>
              <a:buChar char="•"/>
            </a:pPr>
            <a:endParaRPr lang="el-GR" sz="2800" b="1" dirty="0" smtClean="0">
              <a:latin typeface="Times New Roman" pitchFamily="18" charset="0"/>
              <a:cs typeface="Times New Roman" pitchFamily="18" charset="0"/>
            </a:endParaRPr>
          </a:p>
          <a:p>
            <a:r>
              <a:rPr lang="el-GR" sz="2800" dirty="0" smtClean="0"/>
              <a:t> </a:t>
            </a: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θεωρούν ότι το οικονομικό πρόβλημα των νέων αποτελεί αιτία εγκληματικότητας.</a:t>
            </a:r>
          </a:p>
          <a:p>
            <a:pPr>
              <a:buFont typeface="Arial" pitchFamily="34" charset="0"/>
              <a:buChar char="•"/>
            </a:pPr>
            <a:endParaRPr lang="el-GR" sz="2800" b="1" dirty="0" smtClean="0">
              <a:latin typeface="Times New Roman" pitchFamily="18" charset="0"/>
              <a:cs typeface="Times New Roman" pitchFamily="18" charset="0"/>
            </a:endParaRPr>
          </a:p>
        </p:txBody>
      </p:sp>
      <p:graphicFrame>
        <p:nvGraphicFramePr>
          <p:cNvPr id="5" name="Αντικείμενο 22"/>
          <p:cNvGraphicFramePr/>
          <p:nvPr/>
        </p:nvGraphicFramePr>
        <p:xfrm>
          <a:off x="2339752" y="1340768"/>
          <a:ext cx="5504815" cy="32092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2800" dirty="0" smtClean="0">
                <a:latin typeface="Times New Roman" pitchFamily="18" charset="0"/>
                <a:cs typeface="Times New Roman" pitchFamily="18" charset="0"/>
              </a:rPr>
              <a:t>7) Μπορει το σχολειο να βοηθησει στην αποφυγη τησ εγκληματικοτητασ;</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179512" y="1268760"/>
            <a:ext cx="8507288" cy="5328592"/>
          </a:xfrm>
        </p:spPr>
        <p:txBody>
          <a:bodyPr>
            <a:normAutofit lnSpcReduction="10000"/>
          </a:bodyPr>
          <a:lstStyle/>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Ναι             </a:t>
            </a:r>
            <a:endParaRPr lang="el-GR" sz="2800"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Όχι</a:t>
            </a:r>
            <a:r>
              <a:rPr lang="el-GR" sz="2800" dirty="0" smtClean="0">
                <a:latin typeface="Times New Roman" pitchFamily="18" charset="0"/>
                <a:cs typeface="Times New Roman" pitchFamily="18" charset="0"/>
              </a:rPr>
              <a:t> </a:t>
            </a:r>
          </a:p>
          <a:p>
            <a:endParaRPr lang="el-GR" sz="2800" dirty="0" smtClean="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pPr>
              <a:buNone/>
            </a:pPr>
            <a:r>
              <a:rPr lang="el-GR" sz="2800" dirty="0" smtClean="0">
                <a:latin typeface="Times New Roman" pitchFamily="18" charset="0"/>
                <a:cs typeface="Times New Roman" pitchFamily="18" charset="0"/>
              </a:rPr>
              <a:t>  </a:t>
            </a: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πιστεύουν πως το σχολείο μπορεί να βοηθήσει στην αποφυγή της εγκληματικότητας των νέων.     </a:t>
            </a:r>
            <a:endParaRPr lang="el-GR" sz="2800" dirty="0">
              <a:latin typeface="Times New Roman" pitchFamily="18" charset="0"/>
              <a:cs typeface="Times New Roman" pitchFamily="18" charset="0"/>
            </a:endParaRPr>
          </a:p>
          <a:p>
            <a:endParaRPr lang="el-GR" dirty="0"/>
          </a:p>
        </p:txBody>
      </p:sp>
      <p:graphicFrame>
        <p:nvGraphicFramePr>
          <p:cNvPr id="4" name="3 - Γράφημα"/>
          <p:cNvGraphicFramePr/>
          <p:nvPr/>
        </p:nvGraphicFramePr>
        <p:xfrm>
          <a:off x="2483768" y="1412776"/>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964488" cy="1143000"/>
          </a:xfrm>
        </p:spPr>
        <p:txBody>
          <a:bodyPr>
            <a:normAutofit/>
          </a:bodyPr>
          <a:lstStyle/>
          <a:p>
            <a:r>
              <a:rPr lang="el-GR" sz="2800" dirty="0" smtClean="0">
                <a:latin typeface="Times New Roman" pitchFamily="18" charset="0"/>
                <a:cs typeface="Times New Roman" pitchFamily="18" charset="0"/>
              </a:rPr>
              <a:t>8) Υπαρχουν συμμοριεσ νεων στα σχολεια;</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0" y="1124744"/>
            <a:ext cx="8686800" cy="5328592"/>
          </a:xfrm>
        </p:spPr>
        <p:txBody>
          <a:bodyPr>
            <a:normAutofit lnSpcReduction="10000"/>
          </a:bodyPr>
          <a:lstStyle/>
          <a:p>
            <a:r>
              <a:rPr lang="en-US" sz="2800" b="1" dirty="0">
                <a:latin typeface="Times New Roman" pitchFamily="18" charset="0"/>
                <a:cs typeface="Times New Roman" pitchFamily="18" charset="0"/>
              </a:rPr>
              <a:t>-</a:t>
            </a:r>
            <a:r>
              <a:rPr lang="el-GR" sz="2800" b="1" dirty="0">
                <a:latin typeface="Times New Roman" pitchFamily="18" charset="0"/>
                <a:cs typeface="Times New Roman" pitchFamily="18" charset="0"/>
              </a:rPr>
              <a:t>Ναι</a:t>
            </a:r>
            <a:r>
              <a:rPr lang="el-GR" sz="2800" dirty="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Όχι</a:t>
            </a:r>
            <a:r>
              <a:rPr lang="el-GR" dirty="0" smtClean="0"/>
              <a:t>    </a:t>
            </a:r>
          </a:p>
          <a:p>
            <a:endParaRPr lang="el-GR" dirty="0" smtClean="0"/>
          </a:p>
          <a:p>
            <a:endParaRPr lang="el-GR" dirty="0" smtClean="0"/>
          </a:p>
          <a:p>
            <a:endParaRPr lang="el-GR" dirty="0" smtClean="0"/>
          </a:p>
          <a:p>
            <a:endParaRPr lang="el-GR" dirty="0" smtClean="0"/>
          </a:p>
          <a:p>
            <a:pPr>
              <a:buNone/>
            </a:pPr>
            <a:r>
              <a:rPr lang="el-GR" dirty="0" smtClean="0"/>
              <a:t> </a:t>
            </a:r>
          </a:p>
          <a:p>
            <a:pPr>
              <a:buNone/>
            </a:pPr>
            <a:r>
              <a:rPr lang="el-GR" dirty="0" smtClean="0"/>
              <a:t> </a:t>
            </a:r>
            <a:r>
              <a:rPr lang="el-GR" sz="2800" b="1" u="sng" dirty="0" smtClean="0">
                <a:latin typeface="Times New Roman" pitchFamily="18" charset="0"/>
                <a:cs typeface="Times New Roman" pitchFamily="18" charset="0"/>
              </a:rPr>
              <a:t>Συμπέρασμα:</a:t>
            </a:r>
            <a:r>
              <a:rPr lang="el-GR" sz="2800" dirty="0" smtClean="0">
                <a:latin typeface="Times New Roman" pitchFamily="18" charset="0"/>
                <a:cs typeface="Times New Roman" pitchFamily="18" charset="0"/>
              </a:rPr>
              <a:t> Πολλοί θεωρούν ότι υπάρχουν συμμορίες νέων στα σχολεία.</a:t>
            </a:r>
          </a:p>
          <a:p>
            <a:pPr>
              <a:buNone/>
            </a:pPr>
            <a:r>
              <a:rPr lang="el-GR" dirty="0" smtClean="0"/>
              <a:t>       </a:t>
            </a:r>
            <a:endParaRPr lang="el-GR" dirty="0"/>
          </a:p>
          <a:p>
            <a:endParaRPr lang="el-GR" dirty="0"/>
          </a:p>
        </p:txBody>
      </p:sp>
      <p:graphicFrame>
        <p:nvGraphicFramePr>
          <p:cNvPr id="4" name="3 - Γράφημα"/>
          <p:cNvGraphicFramePr/>
          <p:nvPr/>
        </p:nvGraphicFramePr>
        <p:xfrm>
          <a:off x="2411760" y="1412776"/>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l-GR" dirty="0" smtClean="0"/>
              <a:t>Συμπερασμα εργασιασ</a:t>
            </a:r>
            <a:endParaRPr lang="el-GR" dirty="0"/>
          </a:p>
        </p:txBody>
      </p:sp>
      <p:sp>
        <p:nvSpPr>
          <p:cNvPr id="21507" name="Rectangle 3"/>
          <p:cNvSpPr>
            <a:spLocks noGrp="1" noChangeArrowheads="1"/>
          </p:cNvSpPr>
          <p:nvPr>
            <p:ph type="body" idx="1"/>
          </p:nvPr>
        </p:nvSpPr>
        <p:spPr>
          <a:xfrm>
            <a:off x="0" y="1412776"/>
            <a:ext cx="8991600" cy="4667349"/>
          </a:xfrm>
        </p:spPr>
        <p:txBody>
          <a:bodyPr/>
          <a:lstStyle/>
          <a:p>
            <a:pPr>
              <a:buNone/>
            </a:pPr>
            <a:r>
              <a:rPr lang="el-GR" sz="2800" dirty="0" smtClean="0">
                <a:latin typeface="Times New Roman" pitchFamily="18" charset="0"/>
                <a:cs typeface="Times New Roman" pitchFamily="18" charset="0"/>
              </a:rPr>
              <a:t>    Συνοψίζοντας</a:t>
            </a:r>
            <a:r>
              <a:rPr lang="el-GR" sz="2800" dirty="0">
                <a:latin typeface="Times New Roman" pitchFamily="18" charset="0"/>
                <a:cs typeface="Times New Roman" pitchFamily="18" charset="0"/>
              </a:rPr>
              <a:t>, στην πορεία μας για τη δημιουργία αυτής της εργασίας, μας έγινε δυνατή η πρόσβαση σε νέες πληροφορίες σχετικά με την εξάπλωση της παραβατικότητας ανάμεσα στους νέους. Άλλωστε, ως μέλη αυτής της κοινωνικής ομάδας, η νεανική παραβατικότητα είναι ένα ζήτημα που μας αφορά όλους και για το οποίο θα πρέπει να προβληματιστούμε και να επιδιώξουμε την καταπολέμηση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600">
                                          <p:stCondLst>
                                            <p:cond delay="0"/>
                                          </p:stCondLst>
                                        </p:cTn>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12"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686800" cy="841248"/>
          </a:xfrm>
        </p:spPr>
        <p:txBody>
          <a:bodyPr/>
          <a:lstStyle/>
          <a:p>
            <a:pPr algn="ctr"/>
            <a:r>
              <a:rPr lang="el-GR" dirty="0" smtClean="0"/>
              <a:t>Ομαδεσ Εργασιασ</a:t>
            </a:r>
            <a:endParaRPr lang="el-GR" dirty="0"/>
          </a:p>
        </p:txBody>
      </p:sp>
      <p:sp>
        <p:nvSpPr>
          <p:cNvPr id="7171" name="Rectangle 3"/>
          <p:cNvSpPr>
            <a:spLocks noGrp="1" noChangeArrowheads="1"/>
          </p:cNvSpPr>
          <p:nvPr>
            <p:ph type="subTitle" idx="4294967295"/>
          </p:nvPr>
        </p:nvSpPr>
        <p:spPr>
          <a:xfrm>
            <a:off x="179388" y="1412875"/>
            <a:ext cx="8496300" cy="5184775"/>
          </a:xfrm>
        </p:spPr>
        <p:txBody>
          <a:bodyPr/>
          <a:lstStyle/>
          <a:p>
            <a:pPr marL="0" indent="0" algn="ctr">
              <a:lnSpc>
                <a:spcPct val="90000"/>
              </a:lnSpc>
              <a:buFontTx/>
              <a:buNone/>
            </a:pPr>
            <a:r>
              <a:rPr lang="el-GR" sz="2800" dirty="0" smtClean="0">
                <a:latin typeface="Times New Roman" pitchFamily="18" charset="0"/>
                <a:cs typeface="Times New Roman" pitchFamily="18" charset="0"/>
              </a:rPr>
              <a:t>   1η ομάδα:  </a:t>
            </a:r>
            <a:r>
              <a:rPr lang="el-GR" sz="2800" dirty="0">
                <a:latin typeface="Times New Roman" pitchFamily="18" charset="0"/>
                <a:cs typeface="Times New Roman" pitchFamily="18" charset="0"/>
              </a:rPr>
              <a:t>Αλέξανδρος Λιάσκος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Γιάννης </a:t>
            </a:r>
            <a:r>
              <a:rPr lang="el-GR" sz="2800" dirty="0">
                <a:latin typeface="Times New Roman" pitchFamily="18" charset="0"/>
                <a:cs typeface="Times New Roman" pitchFamily="18" charset="0"/>
              </a:rPr>
              <a:t>Παγορόπουλος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Βαλεντίνα </a:t>
            </a:r>
            <a:r>
              <a:rPr lang="el-GR" sz="2800" dirty="0">
                <a:latin typeface="Times New Roman" pitchFamily="18" charset="0"/>
                <a:cs typeface="Times New Roman" pitchFamily="18" charset="0"/>
              </a:rPr>
              <a:t>Μπουρτζάλα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Θάνος </a:t>
            </a:r>
            <a:r>
              <a:rPr lang="el-GR" sz="2800" dirty="0">
                <a:latin typeface="Times New Roman" pitchFamily="18" charset="0"/>
                <a:cs typeface="Times New Roman" pitchFamily="18" charset="0"/>
              </a:rPr>
              <a:t>Παπαδόπουλος</a:t>
            </a:r>
            <a:endParaRPr lang="en-US" sz="2800" dirty="0">
              <a:latin typeface="Times New Roman" pitchFamily="18" charset="0"/>
              <a:cs typeface="Times New Roman" pitchFamily="18" charset="0"/>
            </a:endParaRPr>
          </a:p>
          <a:p>
            <a:pPr marL="0" indent="0" algn="ctr">
              <a:lnSpc>
                <a:spcPct val="90000"/>
              </a:lnSpc>
              <a:buFontTx/>
              <a:buNone/>
            </a:pPr>
            <a:endParaRPr lang="en-US" sz="2800" dirty="0">
              <a:latin typeface="Times New Roman" pitchFamily="18" charset="0"/>
              <a:cs typeface="Times New Roman" pitchFamily="18" charset="0"/>
            </a:endParaRPr>
          </a:p>
          <a:p>
            <a:pPr marL="0" indent="0" algn="ctr">
              <a:lnSpc>
                <a:spcPct val="90000"/>
              </a:lnSpc>
              <a:buFontTx/>
              <a:buNone/>
            </a:pPr>
            <a:r>
              <a:rPr lang="el-GR" sz="2800" dirty="0">
                <a:latin typeface="Times New Roman" pitchFamily="18" charset="0"/>
                <a:cs typeface="Times New Roman" pitchFamily="18" charset="0"/>
              </a:rPr>
              <a:t> 2η </a:t>
            </a:r>
            <a:r>
              <a:rPr lang="el-GR" sz="2800" dirty="0" smtClean="0">
                <a:latin typeface="Times New Roman" pitchFamily="18" charset="0"/>
                <a:cs typeface="Times New Roman" pitchFamily="18" charset="0"/>
              </a:rPr>
              <a:t>ομάδα:   </a:t>
            </a:r>
            <a:r>
              <a:rPr lang="el-GR" sz="2800" dirty="0">
                <a:latin typeface="Times New Roman" pitchFamily="18" charset="0"/>
                <a:cs typeface="Times New Roman" pitchFamily="18" charset="0"/>
              </a:rPr>
              <a:t>Ευλαλία Μηλιώνη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Ελένη </a:t>
            </a:r>
            <a:r>
              <a:rPr lang="el-GR" sz="2800" dirty="0">
                <a:latin typeface="Times New Roman" pitchFamily="18" charset="0"/>
                <a:cs typeface="Times New Roman" pitchFamily="18" charset="0"/>
              </a:rPr>
              <a:t>Μαγγίπα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Βαγγέλης </a:t>
            </a:r>
            <a:r>
              <a:rPr lang="el-GR" sz="2800" dirty="0">
                <a:latin typeface="Times New Roman" pitchFamily="18" charset="0"/>
                <a:cs typeface="Times New Roman" pitchFamily="18" charset="0"/>
              </a:rPr>
              <a:t>Κωστάκης </a:t>
            </a:r>
          </a:p>
          <a:p>
            <a:pPr marL="0" indent="0" algn="ctr">
              <a:lnSpc>
                <a:spcPct val="90000"/>
              </a:lnSpc>
              <a:buFontTx/>
              <a:buNone/>
            </a:pPr>
            <a:r>
              <a:rPr lang="el-GR"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Βαγγέλης </a:t>
            </a:r>
            <a:r>
              <a:rPr lang="el-GR" sz="2800" dirty="0">
                <a:latin typeface="Times New Roman" pitchFamily="18" charset="0"/>
                <a:cs typeface="Times New Roman" pitchFamily="18" charset="0"/>
              </a:rPr>
              <a:t>Μπούρας </a:t>
            </a:r>
          </a:p>
          <a:p>
            <a:pPr marL="0" indent="0" algn="ctr">
              <a:lnSpc>
                <a:spcPct val="90000"/>
              </a:lnSpc>
              <a:buFontTx/>
              <a:buNone/>
            </a:pPr>
            <a:r>
              <a:rPr lang="el-GR"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Χρήστος </a:t>
            </a:r>
            <a:r>
              <a:rPr lang="el-GR" sz="2800" dirty="0">
                <a:latin typeface="Times New Roman" pitchFamily="18" charset="0"/>
                <a:cs typeface="Times New Roman" pitchFamily="18" charset="0"/>
              </a:rPr>
              <a:t>Μπουκουβάλας </a:t>
            </a:r>
          </a:p>
          <a:p>
            <a:pPr marL="0" indent="0" algn="ctr">
              <a:lnSpc>
                <a:spcPct val="90000"/>
              </a:lnSpc>
              <a:buFontTx/>
              <a:buNone/>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Νικήτας </a:t>
            </a:r>
            <a:r>
              <a:rPr lang="el-GR" sz="2800" dirty="0">
                <a:latin typeface="Times New Roman" pitchFamily="18" charset="0"/>
                <a:cs typeface="Times New Roman" pitchFamily="18" charset="0"/>
              </a:rPr>
              <a:t>Μπρέκης </a:t>
            </a:r>
          </a:p>
          <a:p>
            <a:pPr marL="0" indent="0" algn="ctr">
              <a:lnSpc>
                <a:spcPct val="90000"/>
              </a:lnSpc>
              <a:spcBef>
                <a:spcPct val="0"/>
              </a:spcBef>
              <a:buFontTx/>
              <a:buNone/>
            </a:pPr>
            <a:endParaRPr lang="en-US" sz="2800" dirty="0"/>
          </a:p>
          <a:p>
            <a:pPr marL="0" indent="0" algn="ctr">
              <a:lnSpc>
                <a:spcPct val="90000"/>
              </a:lnSpc>
              <a:buFontTx/>
              <a:buNone/>
            </a:pPr>
            <a:endParaRPr lang="en-US" sz="2800" dirty="0"/>
          </a:p>
          <a:p>
            <a:pPr marL="0" indent="0" algn="ctr">
              <a:lnSpc>
                <a:spcPct val="90000"/>
              </a:lnSpc>
              <a:buFontTx/>
              <a:buNone/>
            </a:pPr>
            <a:endParaRPr lang="el-GR"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0" y="0"/>
            <a:ext cx="9144000" cy="6858000"/>
          </a:xfrm>
        </p:spPr>
        <p:txBody>
          <a:bodyPr>
            <a:normAutofit/>
          </a:bodyPr>
          <a:lstStyle/>
          <a:p>
            <a:pPr algn="ctr"/>
            <a:endParaRPr lang="el-GR" sz="2800" dirty="0" smtClean="0">
              <a:latin typeface="Times New Roman" pitchFamily="18" charset="0"/>
              <a:cs typeface="Times New Roman" pitchFamily="18" charset="0"/>
            </a:endParaRPr>
          </a:p>
          <a:p>
            <a:pPr algn="ctr"/>
            <a:r>
              <a:rPr lang="el-GR" sz="2800" dirty="0" smtClean="0">
                <a:latin typeface="Times New Roman" pitchFamily="18" charset="0"/>
                <a:cs typeface="Times New Roman" pitchFamily="18" charset="0"/>
              </a:rPr>
              <a:t>3η ομάδα:  Αλεξάνδρα Μαλάμου</a:t>
            </a:r>
          </a:p>
          <a:p>
            <a:pPr algn="ctr"/>
            <a:r>
              <a:rPr lang="el-GR" sz="2800" dirty="0" smtClean="0">
                <a:latin typeface="Times New Roman" pitchFamily="18" charset="0"/>
                <a:cs typeface="Times New Roman" pitchFamily="18" charset="0"/>
              </a:rPr>
              <a:t>   Νίκη Λόζου</a:t>
            </a:r>
          </a:p>
          <a:p>
            <a:pPr algn="ctr"/>
            <a:r>
              <a:rPr lang="el-GR" sz="2800" dirty="0" smtClean="0">
                <a:latin typeface="Times New Roman" pitchFamily="18" charset="0"/>
                <a:cs typeface="Times New Roman" pitchFamily="18" charset="0"/>
              </a:rPr>
              <a:t>        Ζαμίρα Μιντίλι</a:t>
            </a:r>
          </a:p>
          <a:p>
            <a:pPr algn="ctr"/>
            <a:r>
              <a:rPr lang="el-GR" sz="2800" dirty="0" smtClean="0">
                <a:latin typeface="Times New Roman" pitchFamily="18" charset="0"/>
                <a:cs typeface="Times New Roman" pitchFamily="18" charset="0"/>
              </a:rPr>
              <a:t>                     Παναγιώτα Μαλισσόβα</a:t>
            </a:r>
          </a:p>
          <a:p>
            <a:pPr algn="ctr"/>
            <a:r>
              <a:rPr lang="el-GR" sz="2800" dirty="0" smtClean="0">
                <a:latin typeface="Times New Roman" pitchFamily="18" charset="0"/>
                <a:cs typeface="Times New Roman" pitchFamily="18" charset="0"/>
              </a:rPr>
              <a:t>         Σοφία Γκιαούρη</a:t>
            </a:r>
          </a:p>
          <a:p>
            <a:pPr algn="ctr"/>
            <a:endParaRPr lang="el-GR" sz="2800" dirty="0" smtClean="0">
              <a:latin typeface="Times New Roman" pitchFamily="18" charset="0"/>
              <a:cs typeface="Times New Roman" pitchFamily="18" charset="0"/>
            </a:endParaRPr>
          </a:p>
          <a:p>
            <a:pPr algn="ctr"/>
            <a:r>
              <a:rPr lang="el-GR" sz="2800" dirty="0" smtClean="0">
                <a:latin typeface="Times New Roman" pitchFamily="18" charset="0"/>
                <a:cs typeface="Times New Roman" pitchFamily="18" charset="0"/>
              </a:rPr>
              <a:t>4η ομάδα: Μαρία Κώστα</a:t>
            </a:r>
          </a:p>
          <a:p>
            <a:pPr algn="ctr"/>
            <a:r>
              <a:rPr lang="el-GR" sz="2800" dirty="0" smtClean="0">
                <a:latin typeface="Times New Roman" pitchFamily="18" charset="0"/>
                <a:cs typeface="Times New Roman" pitchFamily="18" charset="0"/>
              </a:rPr>
              <a:t>                                           Ιωάννα Παπαγιαννακοπούλου</a:t>
            </a:r>
          </a:p>
          <a:p>
            <a:pPr algn="ctr"/>
            <a:r>
              <a:rPr lang="el-GR" sz="2800" dirty="0" smtClean="0">
                <a:latin typeface="Times New Roman" pitchFamily="18" charset="0"/>
                <a:cs typeface="Times New Roman" pitchFamily="18" charset="0"/>
              </a:rPr>
              <a:t>               Τζένη Ντόβα</a:t>
            </a:r>
          </a:p>
          <a:p>
            <a:pPr algn="ctr"/>
            <a:r>
              <a:rPr lang="el-GR" sz="2800" dirty="0" smtClean="0">
                <a:latin typeface="Times New Roman" pitchFamily="18" charset="0"/>
                <a:cs typeface="Times New Roman" pitchFamily="18" charset="0"/>
              </a:rPr>
              <a:t>                                    Νατάσσα Παπαδημητρίου</a:t>
            </a:r>
          </a:p>
          <a:p>
            <a:pPr algn="ctr"/>
            <a:r>
              <a:rPr lang="el-GR" sz="2800" dirty="0" smtClean="0">
                <a:latin typeface="Times New Roman" pitchFamily="18" charset="0"/>
                <a:cs typeface="Times New Roman" pitchFamily="18" charset="0"/>
              </a:rPr>
              <a:t>                       Ερμελίντα Ντότσι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s://encrypted-tbn1.gstatic.com/images?q=tbn:ANd9GcQb_a-_4Ddab3kCkArA47enOMoXu8W1WKjwxLcRVR_lM24cJHXd"/>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0" y="0"/>
            <a:ext cx="9144000" cy="6858000"/>
          </a:xfrm>
        </p:spPr>
        <p:txBody>
          <a:bodyPr>
            <a:normAutofit/>
          </a:bodyPr>
          <a:lstStyle/>
          <a:p>
            <a:pPr algn="ctr"/>
            <a:endParaRPr lang="el-GR" sz="2800" dirty="0" smtClean="0">
              <a:latin typeface="Times New Roman" pitchFamily="18" charset="0"/>
              <a:cs typeface="Times New Roman" pitchFamily="18" charset="0"/>
            </a:endParaRPr>
          </a:p>
          <a:p>
            <a:pPr algn="ctr"/>
            <a:endParaRPr lang="el-GR" sz="2800" dirty="0" smtClean="0">
              <a:latin typeface="Times New Roman" pitchFamily="18" charset="0"/>
              <a:cs typeface="Times New Roman" pitchFamily="18" charset="0"/>
            </a:endParaRPr>
          </a:p>
          <a:p>
            <a:pPr algn="ctr"/>
            <a:endParaRPr lang="el-GR" sz="2800" dirty="0" smtClean="0">
              <a:latin typeface="Times New Roman" pitchFamily="18" charset="0"/>
              <a:cs typeface="Times New Roman" pitchFamily="18" charset="0"/>
            </a:endParaRPr>
          </a:p>
          <a:p>
            <a:pPr algn="ctr"/>
            <a:r>
              <a:rPr lang="el-GR" sz="2800" dirty="0" smtClean="0">
                <a:latin typeface="Times New Roman" pitchFamily="18" charset="0"/>
                <a:cs typeface="Times New Roman" pitchFamily="18" charset="0"/>
              </a:rPr>
              <a:t>5η ομάδα : Κλάϊντι Λούσα</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                  Αθηνά Μπέλου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                            Θάλεια Κωνσταντίνου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                           Γιάννης Κωστορρίζος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                              Κωνσταντίνος Λιάγκας </a:t>
            </a:r>
            <a:br>
              <a:rPr lang="el-GR" sz="2800" dirty="0" smtClean="0">
                <a:latin typeface="Times New Roman" pitchFamily="18" charset="0"/>
                <a:cs typeface="Times New Roman" pitchFamily="18" charset="0"/>
              </a:rPr>
            </a:br>
            <a:endParaRPr lang="el-G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0" y="0"/>
            <a:ext cx="9144000" cy="6858000"/>
          </a:xfrm>
        </p:spPr>
        <p:txBody>
          <a:bodyPr>
            <a:normAutofit/>
          </a:bodyPr>
          <a:lstStyle/>
          <a:p>
            <a:pPr>
              <a:buClr>
                <a:schemeClr val="tx2">
                  <a:lumMod val="50000"/>
                </a:schemeClr>
              </a:buClr>
              <a:buFont typeface="Arial" pitchFamily="34" charset="0"/>
              <a:buChar char="•"/>
            </a:pPr>
            <a:r>
              <a:rPr lang="el-GR" sz="24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Λεκτική βία - ψυχολογική βία: </a:t>
            </a:r>
            <a:r>
              <a:rPr lang="el-GR" sz="2800" dirty="0" smtClean="0">
                <a:latin typeface="Times New Roman" pitchFamily="18" charset="0"/>
                <a:cs typeface="Times New Roman" pitchFamily="18" charset="0"/>
              </a:rPr>
              <a:t>Εκδηλώνεται με φωνές, βρισιές, εξευτελισμούς, εκβιασμούς, καταπίεση και ψυχικό καταναγκασμό, απειλές. </a:t>
            </a:r>
          </a:p>
          <a:p>
            <a:pPr>
              <a:buClr>
                <a:schemeClr val="tx2">
                  <a:lumMod val="50000"/>
                </a:schemeClr>
              </a:buCl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r>
              <a:rPr lang="el-GR" sz="2800" b="1" dirty="0" smtClean="0">
                <a:latin typeface="Times New Roman" pitchFamily="18" charset="0"/>
                <a:cs typeface="Times New Roman" pitchFamily="18" charset="0"/>
              </a:rPr>
              <a:t>Συμπεριφορές παρενόχλησης: </a:t>
            </a:r>
            <a:r>
              <a:rPr lang="el-GR" sz="2800" dirty="0" smtClean="0">
                <a:latin typeface="Times New Roman" pitchFamily="18" charset="0"/>
                <a:cs typeface="Times New Roman" pitchFamily="18" charset="0"/>
              </a:rPr>
              <a:t>Παρακολούθηση, εμφανίσεις στο σπίτι, επανειλημμένα τηλεφωνήματα στο θύμα. Ο θύτης εμφανίζεται διαρκώς μπροστά στο θύμα ή επικοινωνεί διαρκώς με κάθε τρόπο.</a:t>
            </a:r>
          </a:p>
          <a:p>
            <a:pPr>
              <a:buClr>
                <a:schemeClr val="tx2">
                  <a:lumMod val="50000"/>
                </a:schemeClr>
              </a:buClr>
            </a:pPr>
            <a:endParaRPr lang="el-GR" sz="2400" dirty="0" smtClean="0">
              <a:latin typeface="Times New Roman" pitchFamily="18" charset="0"/>
              <a:cs typeface="Times New Roman" pitchFamily="18" charset="0"/>
            </a:endParaRPr>
          </a:p>
          <a:p>
            <a:pPr>
              <a:buClr>
                <a:schemeClr val="tx2">
                  <a:lumMod val="50000"/>
                </a:schemeClr>
              </a:buClr>
              <a:buFont typeface="Arial" pitchFamily="34" charset="0"/>
              <a:buChar char="•"/>
            </a:pPr>
            <a:r>
              <a:rPr lang="el-GR" sz="24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Οικονομική βία -  εκμετάλλευση: </a:t>
            </a:r>
            <a:r>
              <a:rPr lang="el-GR" sz="2800" dirty="0" smtClean="0">
                <a:latin typeface="Times New Roman" pitchFamily="18" charset="0"/>
                <a:cs typeface="Times New Roman" pitchFamily="18" charset="0"/>
              </a:rPr>
              <a:t>Έλεγχος της περιουσίας και των εσόδων του θύματος ή και κατάχρηση, καλλιέργεια οικονομικής εξάρτησης: καταναγκαστική εργασία για κέρδος του θύτη, οικονομικές αποφάσεις, που αφορούν κοινούς πόρους.</a:t>
            </a:r>
          </a:p>
          <a:p>
            <a:pPr>
              <a:buClr>
                <a:schemeClr val="tx2">
                  <a:lumMod val="50000"/>
                </a:schemeClr>
              </a:buClr>
              <a:buFont typeface="Arial" pitchFamily="34" charset="0"/>
              <a:buChar cha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0" y="0"/>
            <a:ext cx="9144000" cy="3717032"/>
          </a:xfrm>
        </p:spPr>
        <p:txBody>
          <a:bodyPr>
            <a:normAutofit/>
          </a:bodyPr>
          <a:lstStyle/>
          <a:p>
            <a:pPr>
              <a:buClr>
                <a:schemeClr val="tx2">
                  <a:lumMod val="50000"/>
                </a:schemeClr>
              </a:buClr>
              <a:buFont typeface="Arial" pitchFamily="34" charset="0"/>
              <a:buChar char="•"/>
            </a:pPr>
            <a:r>
              <a:rPr lang="el-GR" sz="24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Καταστροφή περιουσίας: </a:t>
            </a:r>
            <a:r>
              <a:rPr lang="el-GR" sz="2800" dirty="0" smtClean="0">
                <a:latin typeface="Times New Roman" pitchFamily="18" charset="0"/>
                <a:cs typeface="Times New Roman" pitchFamily="18" charset="0"/>
              </a:rPr>
              <a:t>Ο θύτης καταστρέφει αντικείμενα αξίας, μέχρι ημερολόγια κι αντικείμενα συναισθηματικής μόνο αξίας που η καταστροφή τους τρομάζει το θύμα.</a:t>
            </a:r>
          </a:p>
          <a:p>
            <a:pPr>
              <a:buClr>
                <a:schemeClr val="tx2">
                  <a:lumMod val="50000"/>
                </a:schemeClr>
              </a:buClr>
            </a:pPr>
            <a:endParaRPr lang="el-GR" sz="2400" b="1" dirty="0" smtClean="0">
              <a:latin typeface="Times New Roman" pitchFamily="18" charset="0"/>
              <a:cs typeface="Times New Roman" pitchFamily="18" charset="0"/>
            </a:endParaRPr>
          </a:p>
          <a:p>
            <a:pPr>
              <a:buClr>
                <a:schemeClr val="tx2">
                  <a:lumMod val="50000"/>
                </a:schemeClr>
              </a:buClr>
              <a:buFont typeface="Arial" pitchFamily="34" charset="0"/>
              <a:buChar char="•"/>
            </a:pPr>
            <a:r>
              <a:rPr lang="el-GR" sz="2800" b="1" dirty="0" smtClean="0">
                <a:latin typeface="Times New Roman" pitchFamily="18" charset="0"/>
                <a:cs typeface="Times New Roman" pitchFamily="18" charset="0"/>
              </a:rPr>
              <a:t>Σωματική βία: </a:t>
            </a:r>
            <a:r>
              <a:rPr lang="el-GR" sz="2800" dirty="0" smtClean="0">
                <a:latin typeface="Times New Roman" pitchFamily="18" charset="0"/>
                <a:cs typeface="Times New Roman" pitchFamily="18" charset="0"/>
              </a:rPr>
              <a:t>εκδηλώνεται με βασανιστήρια, βιασμούς, εκτελέσεις και ξυλοδαρμούς. Ξεκινά από το χαστούκι μέχρι τη βαριά σωματική βλάβη.</a:t>
            </a:r>
            <a:endParaRPr lang="el-GR" sz="2800" b="1" dirty="0">
              <a:latin typeface="Times New Roman" pitchFamily="18" charset="0"/>
              <a:cs typeface="Times New Roman" pitchFamily="18" charset="0"/>
            </a:endParaRPr>
          </a:p>
        </p:txBody>
      </p:sp>
      <p:pic>
        <p:nvPicPr>
          <p:cNvPr id="1026" name="Picture 2" descr="http://aftovi.27210.gr/mediafiles/2014/11/ksenwnas.jpg"/>
          <p:cNvPicPr>
            <a:picLocks noChangeAspect="1" noChangeArrowheads="1"/>
          </p:cNvPicPr>
          <p:nvPr/>
        </p:nvPicPr>
        <p:blipFill>
          <a:blip r:embed="rId2" cstate="print"/>
          <a:srcRect/>
          <a:stretch>
            <a:fillRect/>
          </a:stretch>
        </p:blipFill>
        <p:spPr bwMode="auto">
          <a:xfrm>
            <a:off x="2195736" y="3212976"/>
            <a:ext cx="4655840" cy="34918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1.wp.com/tvxs.gr/sites/default/files/imagecache/node_image/article/2012/38/106523-parabatikotitaphpguhj.jpg"/>
          <p:cNvPicPr>
            <a:picLocks noChangeAspect="1" noChangeArrowheads="1"/>
          </p:cNvPicPr>
          <p:nvPr/>
        </p:nvPicPr>
        <p:blipFill>
          <a:blip r:embed="rId2" cstate="print"/>
          <a:srcRect/>
          <a:stretch>
            <a:fillRect/>
          </a:stretch>
        </p:blipFill>
        <p:spPr bwMode="auto">
          <a:xfrm>
            <a:off x="692" y="0"/>
            <a:ext cx="9143308"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08912" cy="980728"/>
          </a:xfrm>
        </p:spPr>
        <p:txBody>
          <a:bodyPr>
            <a:normAutofit/>
          </a:bodyPr>
          <a:lstStyle/>
          <a:p>
            <a:r>
              <a:rPr lang="el-GR" u="sng" dirty="0" smtClean="0"/>
              <a:t>ΑΙΤΙΑ ΝΕΑΝΙΚΗΣ ΠΑΡΑΒΑΤΙΚΟΤΗΤΑΣ</a:t>
            </a:r>
            <a:endParaRPr lang="el-GR" u="sng" dirty="0"/>
          </a:p>
        </p:txBody>
      </p:sp>
      <p:sp>
        <p:nvSpPr>
          <p:cNvPr id="3" name="Content Placeholder 2"/>
          <p:cNvSpPr>
            <a:spLocks noGrp="1"/>
          </p:cNvSpPr>
          <p:nvPr>
            <p:ph idx="1"/>
          </p:nvPr>
        </p:nvSpPr>
        <p:spPr>
          <a:xfrm>
            <a:off x="0" y="980728"/>
            <a:ext cx="9144000" cy="5877272"/>
          </a:xfrm>
        </p:spPr>
        <p:txBody>
          <a:bodyPr>
            <a:normAutofit/>
          </a:bodyPr>
          <a:lstStyle/>
          <a:p>
            <a:r>
              <a:rPr lang="el-GR" sz="2800" b="1" dirty="0" smtClean="0">
                <a:latin typeface="Times New Roman" pitchFamily="18" charset="0"/>
                <a:cs typeface="Times New Roman" pitchFamily="18" charset="0"/>
              </a:rPr>
              <a:t>Οικονομικοί και κοινωνικοί παράγοντες:</a:t>
            </a:r>
            <a:r>
              <a:rPr lang="el-GR" sz="2800" dirty="0" smtClean="0">
                <a:latin typeface="Times New Roman" pitchFamily="18" charset="0"/>
                <a:cs typeface="Times New Roman" pitchFamily="18" charset="0"/>
              </a:rPr>
              <a:t> Η οικονομική κρίση αυξάνει την πιθανότητα συμμετοχής των νέων σε εγκληματική δραστηριότητα.</a:t>
            </a:r>
          </a:p>
          <a:p>
            <a:endParaRPr lang="en-GB"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Πολιτισμικοί παράγοντες:</a:t>
            </a:r>
            <a:r>
              <a:rPr lang="el-GR" sz="2800" dirty="0" smtClean="0">
                <a:latin typeface="Times New Roman" pitchFamily="18" charset="0"/>
                <a:cs typeface="Times New Roman" pitchFamily="18" charset="0"/>
              </a:rPr>
              <a:t> Ο εκσυγχρονισμός κοινωνιών μεταβάλλει τις αντιλήψεις των νέων για την πραγματικότητα.</a:t>
            </a:r>
          </a:p>
          <a:p>
            <a:endParaRPr lang="el-GR"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Αστικοποίηση:</a:t>
            </a:r>
            <a:r>
              <a:rPr lang="el-GR" sz="2800" dirty="0" smtClean="0">
                <a:latin typeface="Times New Roman" pitchFamily="18" charset="0"/>
                <a:cs typeface="Times New Roman" pitchFamily="18" charset="0"/>
              </a:rPr>
              <a:t> Τα υψηλά ποσοστά νεανικής παραβατικότητας εμφανίζονται σε αστικές κοινωνίες.</a:t>
            </a:r>
            <a:endParaRPr lang="en-GB" sz="28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237</TotalTime>
  <Words>2095</Words>
  <Application>Microsoft Office PowerPoint</Application>
  <PresentationFormat>On-screen Show (4:3)</PresentationFormat>
  <Paragraphs>291</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Θεμα εργασιασ: Νεανικη Παραβατικοτητα                                                                          Τμημα: Β΄2                                                                              Υπευθυνη καθηγητρια:                                                                                       Κολιτσα Πολυξενη    </vt:lpstr>
      <vt:lpstr>ΣΚΟΠΟΣ ΤΗΣ ΕΡΓΑΣΙΑΣ </vt:lpstr>
      <vt:lpstr>Ορισμοσ παραβατικοτητασ</vt:lpstr>
      <vt:lpstr>Ειδη παραβατικοτητασ</vt:lpstr>
      <vt:lpstr>Slide 5</vt:lpstr>
      <vt:lpstr>Slide 6</vt:lpstr>
      <vt:lpstr>Slide 7</vt:lpstr>
      <vt:lpstr>Slide 8</vt:lpstr>
      <vt:lpstr>ΑΙΤΙΑ ΝΕΑΝΙΚΗΣ ΠΑΡΑΒΑΤΙΚΟΤΗΤΑΣ</vt:lpstr>
      <vt:lpstr>Slide 10</vt:lpstr>
      <vt:lpstr>Slide 11</vt:lpstr>
      <vt:lpstr>Slide 12</vt:lpstr>
      <vt:lpstr>Slide 13</vt:lpstr>
      <vt:lpstr>Slide 14</vt:lpstr>
      <vt:lpstr>Slide 15</vt:lpstr>
      <vt:lpstr>ΣΥΝΕΠΕΙΕΣ ΝΕΑΝΙΚΗΣ ΠΑΡΑΒΑΤΙΚΟΤΗΤΑΣ</vt:lpstr>
      <vt:lpstr> Συνεπειεσ για το ατομο                                                            </vt:lpstr>
      <vt:lpstr>Slide 18</vt:lpstr>
      <vt:lpstr>Συνεπειεσ για το ευρυτερο κοινωνικο συνολο  </vt:lpstr>
      <vt:lpstr>Slide 20</vt:lpstr>
      <vt:lpstr>ΤΡΟΠΟΙ ΑΝΤΙΜΕΤΩΠΙΣΗΣ </vt:lpstr>
      <vt:lpstr>Slide 22</vt:lpstr>
      <vt:lpstr> Σχολειο</vt:lpstr>
      <vt:lpstr>Slide 24</vt:lpstr>
      <vt:lpstr>     </vt:lpstr>
      <vt:lpstr>ΣΧΟΛΙΚΗ ΒΙΑ</vt:lpstr>
      <vt:lpstr>ΟΡΙΣΜΟΣ</vt:lpstr>
      <vt:lpstr>Slide 28</vt:lpstr>
      <vt:lpstr>ΜΟΡΦΕΣ</vt:lpstr>
      <vt:lpstr>ΠΩΣ ΕΚΔΗΛΩΝΕΤαι</vt:lpstr>
      <vt:lpstr>Slide 31</vt:lpstr>
      <vt:lpstr>ΑΙΤΙΑ </vt:lpstr>
      <vt:lpstr>Ποιεσ οι ενδεικτικεσ συμπεριφορεσ που δειχνουν πωσ το παιδι μπορει να ειναι θυμα εκφοβισμου </vt:lpstr>
      <vt:lpstr>Τι πρεπει να κανουν οι γονεισ </vt:lpstr>
      <vt:lpstr>Slide 35</vt:lpstr>
      <vt:lpstr> ΣΗΜΕΡΑ </vt:lpstr>
      <vt:lpstr>Slide 37</vt:lpstr>
      <vt:lpstr>ΕΡΩΤΗΜΑΤΟΛΟΓΙΟ </vt:lpstr>
      <vt:lpstr>1) Θεωρεισ μεγαλο προβλημα την εγκληματικοτητα των νεων; </vt:lpstr>
      <vt:lpstr>2) Σε ποιεσ ηλικιεσ οι νεοι στρεφονται στην εγκληματικοτητα;</vt:lpstr>
      <vt:lpstr>3) Που πιστευεισ οτι υπαρχει μεγαλυτερη εγκληματικοτητα; </vt:lpstr>
      <vt:lpstr>4) Απο ποιουσ παραγοντεσ επηρεαζονται οι νεοι και στρεφονται στην εγκληματικοτητα;</vt:lpstr>
      <vt:lpstr>5) Το αλκοολ ειναι αιτια εγκληματικοτητασ των νεων;</vt:lpstr>
      <vt:lpstr>6) Θεωρεισ το οικονομικο προβλημα των νεων αιτια για την εγκληματικοτητα;</vt:lpstr>
      <vt:lpstr>7) Μπορει το σχολειο να βοηθησει στην αποφυγη τησ εγκληματικοτητασ;</vt:lpstr>
      <vt:lpstr>8) Υπαρχουν συμμοριεσ νεων στα σχολεια;</vt:lpstr>
      <vt:lpstr>Συμπερασμα εργασιασ</vt:lpstr>
      <vt:lpstr>Ομαδεσ Εργασιασ</vt:lpstr>
      <vt:lpstr>Slide 49</vt:lpstr>
      <vt:lpstr>Slide 50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ΑΙΤΙΑ ΝΕΑΝΙΚΗΣ ΠΑΡΑΒΑΤΙΚΟΤΗΤΑΣ</dc:title>
  <dc:creator>admin</dc:creator>
  <cp:lastModifiedBy>Μιλτιάδης Κωνσταντινίδης</cp:lastModifiedBy>
  <cp:revision>32</cp:revision>
  <dcterms:created xsi:type="dcterms:W3CDTF">2015-11-19T14:19:33Z</dcterms:created>
  <dcterms:modified xsi:type="dcterms:W3CDTF">2016-01-15T11:28:38Z</dcterms:modified>
</cp:coreProperties>
</file>